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3" r:id="rId3"/>
    <p:sldId id="266" r:id="rId4"/>
    <p:sldId id="267" r:id="rId5"/>
    <p:sldId id="269" r:id="rId6"/>
    <p:sldId id="276" r:id="rId7"/>
    <p:sldId id="277" r:id="rId8"/>
    <p:sldId id="278" r:id="rId9"/>
    <p:sldId id="270" r:id="rId10"/>
    <p:sldId id="271" r:id="rId11"/>
    <p:sldId id="272" r:id="rId12"/>
    <p:sldId id="264" r:id="rId13"/>
  </p:sldIdLst>
  <p:sldSz cx="9144000" cy="6858000" type="screen4x3"/>
  <p:notesSz cx="7099300"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56" y="-13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339752" y="3501008"/>
            <a:ext cx="6552728" cy="828088"/>
          </a:xfrm>
        </p:spPr>
        <p:txBody>
          <a:bodyPr>
            <a:noAutofit/>
          </a:bodyPr>
          <a:lstStyle>
            <a:lvl1pPr algn="l">
              <a:defRPr sz="4800" b="1">
                <a:latin typeface="+mj-lt"/>
              </a:defRPr>
            </a:lvl1pPr>
          </a:lstStyle>
          <a:p>
            <a:r>
              <a:rPr lang="ko-KR" altLang="en-US" dirty="0" smtClean="0"/>
              <a:t>마스터 제목 스타일</a:t>
            </a:r>
            <a:endParaRPr lang="ko-KR" altLang="en-US" dirty="0"/>
          </a:p>
        </p:txBody>
      </p:sp>
      <p:sp>
        <p:nvSpPr>
          <p:cNvPr id="7" name="육각형 6"/>
          <p:cNvSpPr/>
          <p:nvPr userDrawn="1"/>
        </p:nvSpPr>
        <p:spPr>
          <a:xfrm rot="1140000">
            <a:off x="-1116632" y="405393"/>
            <a:ext cx="3942597" cy="3398791"/>
          </a:xfrm>
          <a:prstGeom prst="hexagon">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육각형 7"/>
          <p:cNvSpPr/>
          <p:nvPr userDrawn="1"/>
        </p:nvSpPr>
        <p:spPr>
          <a:xfrm rot="3716450">
            <a:off x="-626222" y="-770984"/>
            <a:ext cx="3609179" cy="3111361"/>
          </a:xfrm>
          <a:prstGeom prst="hexagon">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userDrawn="1"/>
        </p:nvSpPr>
        <p:spPr>
          <a:xfrm>
            <a:off x="0" y="6551766"/>
            <a:ext cx="1438214" cy="261610"/>
          </a:xfrm>
          <a:prstGeom prst="rect">
            <a:avLst/>
          </a:prstGeom>
          <a:noFill/>
        </p:spPr>
        <p:txBody>
          <a:bodyPr wrap="none" rtlCol="0">
            <a:spAutoFit/>
          </a:bodyPr>
          <a:lstStyle/>
          <a:p>
            <a:r>
              <a:rPr lang="en-US" altLang="ko-KR" sz="1100" b="1" dirty="0" smtClean="0">
                <a:latin typeface="+mj-lt"/>
                <a:ea typeface="Meiryo UI" panose="020B0604030504040204" pitchFamily="34" charset="-128"/>
                <a:cs typeface="Meiryo UI" panose="020B0604030504040204" pitchFamily="34" charset="-128"/>
              </a:rPr>
              <a:t>DTS MG Co., Ltd.</a:t>
            </a:r>
            <a:endParaRPr lang="ko-KR" altLang="en-US" sz="1100" b="1" dirty="0">
              <a:latin typeface="+mj-lt"/>
              <a:cs typeface="Meiryo UI" panose="020B0604030504040204" pitchFamily="34" charset="-128"/>
            </a:endParaRPr>
          </a:p>
        </p:txBody>
      </p:sp>
      <p:sp>
        <p:nvSpPr>
          <p:cNvPr id="11" name="직사각형 10"/>
          <p:cNvSpPr/>
          <p:nvPr userDrawn="1"/>
        </p:nvSpPr>
        <p:spPr>
          <a:xfrm>
            <a:off x="1979712" y="4293096"/>
            <a:ext cx="717443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userDrawn="1"/>
        </p:nvSpPr>
        <p:spPr>
          <a:xfrm>
            <a:off x="2483768" y="4293096"/>
            <a:ext cx="72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3" name="Picture 2" descr="D:\기실장님\더마픽스로고.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707286" y="4401114"/>
            <a:ext cx="1329210" cy="25574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166936" y="188640"/>
            <a:ext cx="8229600" cy="572339"/>
          </a:xfrm>
        </p:spPr>
        <p:txBody>
          <a:bodyPr>
            <a:normAutofit/>
          </a:bodyPr>
          <a:lstStyle>
            <a:lvl1pPr algn="l">
              <a:defRPr sz="4000" b="1">
                <a:latin typeface="+mj-lt"/>
              </a:defRPr>
            </a:lvl1pPr>
          </a:lstStyle>
          <a:p>
            <a:r>
              <a:rPr lang="ko-KR" altLang="en-US" dirty="0" smtClean="0"/>
              <a:t>마스터 제목 스타일 편집</a:t>
            </a:r>
            <a:endParaRPr lang="ko-KR" altLang="en-US" dirty="0"/>
          </a:p>
        </p:txBody>
      </p:sp>
      <p:pic>
        <p:nvPicPr>
          <p:cNvPr id="7" name="Picture 3" descr="D:\기실장님\ppt내지.jpg"/>
          <p:cNvPicPr>
            <a:picLocks noChangeAspect="1" noChangeArrowheads="1"/>
          </p:cNvPicPr>
          <p:nvPr userDrawn="1"/>
        </p:nvPicPr>
        <p:blipFill>
          <a:blip r:embed="rId2" cstate="print">
            <a:extLst>
              <a:ext uri="{BEBA8EAE-BF5A-486C-A8C5-ECC9F3942E4B}">
                <a14:imgProps xmlns="" xmlns:a14="http://schemas.microsoft.com/office/drawing/2010/main">
                  <a14:imgLayer r:embed="rId3">
                    <a14:imgEffect>
                      <a14:saturation sat="70000"/>
                    </a14:imgEffect>
                    <a14:imgEffect>
                      <a14:brightnessContrast bright="5000"/>
                    </a14:imgEffect>
                  </a14:imgLayer>
                </a14:imgProps>
              </a:ext>
              <a:ext uri="{28A0092B-C50C-407E-A947-70E740481C1C}">
                <a14:useLocalDpi xmlns="" xmlns:a14="http://schemas.microsoft.com/office/drawing/2010/main" val="0"/>
              </a:ext>
            </a:extLst>
          </a:blip>
          <a:srcRect/>
          <a:stretch>
            <a:fillRect/>
          </a:stretch>
        </p:blipFill>
        <p:spPr bwMode="auto">
          <a:xfrm>
            <a:off x="7308304" y="4146028"/>
            <a:ext cx="2886023" cy="302738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육각형 7"/>
          <p:cNvSpPr/>
          <p:nvPr userDrawn="1"/>
        </p:nvSpPr>
        <p:spPr>
          <a:xfrm rot="1140000">
            <a:off x="-643120" y="-81246"/>
            <a:ext cx="1642424" cy="1415883"/>
          </a:xfrm>
          <a:prstGeom prst="hexagon">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userDrawn="1"/>
        </p:nvSpPr>
        <p:spPr>
          <a:xfrm>
            <a:off x="1979712" y="760979"/>
            <a:ext cx="717443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userDrawn="1"/>
        </p:nvSpPr>
        <p:spPr>
          <a:xfrm>
            <a:off x="0" y="6551766"/>
            <a:ext cx="1438214" cy="261610"/>
          </a:xfrm>
          <a:prstGeom prst="rect">
            <a:avLst/>
          </a:prstGeom>
          <a:noFill/>
        </p:spPr>
        <p:txBody>
          <a:bodyPr wrap="none" rtlCol="0">
            <a:spAutoFit/>
          </a:bodyPr>
          <a:lstStyle/>
          <a:p>
            <a:r>
              <a:rPr lang="en-US" altLang="ko-KR" sz="1100" b="1" dirty="0" smtClean="0">
                <a:latin typeface="+mj-lt"/>
                <a:ea typeface="Meiryo UI" panose="020B0604030504040204" pitchFamily="34" charset="-128"/>
                <a:cs typeface="Meiryo UI" panose="020B0604030504040204" pitchFamily="34" charset="-128"/>
              </a:rPr>
              <a:t>DTS MG Co., Ltd.</a:t>
            </a:r>
            <a:endParaRPr lang="ko-KR" altLang="en-US" sz="1100" b="1" dirty="0">
              <a:latin typeface="+mj-lt"/>
              <a:cs typeface="Meiryo UI" panose="020B0604030504040204" pitchFamily="34" charset="-128"/>
            </a:endParaRPr>
          </a:p>
        </p:txBody>
      </p:sp>
      <p:sp>
        <p:nvSpPr>
          <p:cNvPr id="12" name="직사각형 11"/>
          <p:cNvSpPr/>
          <p:nvPr userDrawn="1"/>
        </p:nvSpPr>
        <p:spPr>
          <a:xfrm>
            <a:off x="2483768" y="760979"/>
            <a:ext cx="720000"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육각형 12"/>
          <p:cNvSpPr/>
          <p:nvPr userDrawn="1"/>
        </p:nvSpPr>
        <p:spPr>
          <a:xfrm rot="3716450">
            <a:off x="-438823" y="-571306"/>
            <a:ext cx="1503527" cy="1296144"/>
          </a:xfrm>
          <a:prstGeom prst="hexagon">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2" descr="D:\기실장님\더마픽스로고.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707286" y="868997"/>
            <a:ext cx="1329210" cy="25574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pPr/>
              <a:t>2014-09-04</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christi@phacemed.gr"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40808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effectLst>
                  <a:outerShdw blurRad="38100" dist="38100" dir="2700000" algn="tl">
                    <a:srgbClr val="000000">
                      <a:alpha val="43137"/>
                    </a:srgbClr>
                  </a:outerShdw>
                </a:effectLst>
              </a:rPr>
              <a:t/>
            </a:r>
            <a:br>
              <a:rPr lang="en-US" altLang="ko-KR" dirty="0" smtClean="0">
                <a:effectLst>
                  <a:outerShdw blurRad="38100" dist="38100" dir="2700000" algn="tl">
                    <a:srgbClr val="000000">
                      <a:alpha val="43137"/>
                    </a:srgbClr>
                  </a:outerShdw>
                </a:effectLst>
              </a:rPr>
            </a:br>
            <a:r>
              <a:rPr lang="en-US" altLang="ko-KR" dirty="0" smtClean="0">
                <a:effectLst>
                  <a:outerShdw blurRad="38100" dist="38100" dir="2700000" algn="tl">
                    <a:srgbClr val="000000">
                      <a:alpha val="43137"/>
                    </a:srgbClr>
                  </a:outerShdw>
                </a:effectLst>
              </a:rPr>
              <a:t>TREATMENT </a:t>
            </a:r>
            <a:r>
              <a:rPr lang="en-US" altLang="ko-KR" dirty="0">
                <a:effectLst>
                  <a:outerShdw blurRad="38100" dist="38100" dir="2700000" algn="tl">
                    <a:srgbClr val="000000">
                      <a:alpha val="43137"/>
                    </a:srgbClr>
                  </a:outerShdw>
                </a:effectLst>
              </a:rPr>
              <a:t>TIPS</a:t>
            </a:r>
            <a:r>
              <a:rPr lang="ko-KR" altLang="en-US" dirty="0">
                <a:effectLst>
                  <a:outerShdw blurRad="38100" dist="38100" dir="2700000" algn="tl">
                    <a:srgbClr val="000000">
                      <a:alpha val="43137"/>
                    </a:srgbClr>
                  </a:outerShdw>
                </a:effectLst>
              </a:rPr>
              <a:t/>
            </a:r>
            <a:br>
              <a:rPr lang="ko-KR" altLang="en-US" dirty="0">
                <a:effectLst>
                  <a:outerShdw blurRad="38100" dist="38100" dir="2700000" algn="tl">
                    <a:srgbClr val="000000">
                      <a:alpha val="43137"/>
                    </a:srgbClr>
                  </a:outerShdw>
                </a:effectLst>
              </a:rPr>
            </a:br>
            <a:endParaRPr lang="ko-KR" altLang="en-US" dirty="0"/>
          </a:p>
        </p:txBody>
      </p:sp>
      <p:sp>
        <p:nvSpPr>
          <p:cNvPr id="3" name="TextBox 2"/>
          <p:cNvSpPr txBox="1"/>
          <p:nvPr/>
        </p:nvSpPr>
        <p:spPr>
          <a:xfrm>
            <a:off x="395536" y="1788780"/>
            <a:ext cx="8568952" cy="4293483"/>
          </a:xfrm>
          <a:prstGeom prst="rect">
            <a:avLst/>
          </a:prstGeom>
          <a:noFill/>
        </p:spPr>
        <p:txBody>
          <a:bodyPr wrap="square" rtlCol="0">
            <a:spAutoFit/>
          </a:bodyPr>
          <a:lstStyle/>
          <a:p>
            <a:pPr marL="285750" indent="-285750"/>
            <a:r>
              <a:rPr lang="el-GR" sz="1600" dirty="0" smtClean="0"/>
              <a:t>   </a:t>
            </a:r>
            <a:r>
              <a:rPr lang="el-GR" sz="1600" b="1" dirty="0" smtClean="0"/>
              <a:t>Κάθετη φορά</a:t>
            </a:r>
            <a:r>
              <a:rPr lang="el-GR" sz="1600" dirty="0" smtClean="0"/>
              <a:t>: Η συγκεκριμένη τεχνική </a:t>
            </a:r>
            <a:r>
              <a:rPr lang="en-US" sz="1600" dirty="0" smtClean="0"/>
              <a:t>rolling </a:t>
            </a:r>
            <a:r>
              <a:rPr lang="el-GR" sz="1600" dirty="0" smtClean="0"/>
              <a:t>είναι ασφαλέστερη, επειδή η </a:t>
            </a:r>
            <a:r>
              <a:rPr lang="el-GR" sz="1600" i="1" dirty="0" smtClean="0"/>
              <a:t>συρτή</a:t>
            </a:r>
            <a:r>
              <a:rPr lang="el-GR" sz="1600" dirty="0" smtClean="0"/>
              <a:t>πλάγια κίνηση </a:t>
            </a:r>
            <a:r>
              <a:rPr lang="en-US" sz="1600" dirty="0" smtClean="0"/>
              <a:t> </a:t>
            </a:r>
            <a:r>
              <a:rPr lang="el-GR" sz="1600" dirty="0" smtClean="0"/>
              <a:t>από αριστερά προς τα δεξιά, πάνω και κάτω μπορεί να χαράξει </a:t>
            </a:r>
          </a:p>
          <a:p>
            <a:pPr marL="285750" indent="-285750"/>
            <a:r>
              <a:rPr lang="el-GR" sz="1600" dirty="0" smtClean="0"/>
              <a:t>    το δέρμα. </a:t>
            </a:r>
            <a:br>
              <a:rPr lang="el-GR" sz="1600" dirty="0" smtClean="0"/>
            </a:br>
            <a:endParaRPr lang="el-GR" sz="1600" dirty="0" smtClean="0"/>
          </a:p>
          <a:p>
            <a:pPr marL="285750" indent="-285750"/>
            <a:r>
              <a:rPr lang="el-GR" sz="1600" dirty="0" smtClean="0"/>
              <a:t>     Για τη θεραπεία των βαθιών ρυτίδων &amp; ουλών ενδείκνυται περισσότερο το χειρο-   κίνητο </a:t>
            </a:r>
            <a:r>
              <a:rPr lang="en-US" sz="1600" dirty="0" smtClean="0"/>
              <a:t>manual </a:t>
            </a:r>
            <a:r>
              <a:rPr lang="el-GR" sz="1600" dirty="0" smtClean="0"/>
              <a:t>Genosys ROLLLER </a:t>
            </a:r>
            <a:r>
              <a:rPr lang="en-US" sz="1600" dirty="0" smtClean="0"/>
              <a:t> </a:t>
            </a:r>
            <a:r>
              <a:rPr lang="el-GR" sz="1600" dirty="0" smtClean="0"/>
              <a:t>γιατί μπορεί να εισχωρήσει βαθύτερα, ανάλογα  με την τεχνική του επαγγελματία θεραπευτή και την ελεγχόμενη πίεση </a:t>
            </a:r>
          </a:p>
          <a:p>
            <a:pPr marL="285750" indent="-285750"/>
            <a:r>
              <a:rPr lang="el-GR" sz="1600" dirty="0" smtClean="0"/>
              <a:t>     και ταχύτητα. </a:t>
            </a:r>
            <a:br>
              <a:rPr lang="el-GR" sz="1600" dirty="0" smtClean="0"/>
            </a:br>
            <a:r>
              <a:rPr lang="el-GR" sz="1600" dirty="0" smtClean="0"/>
              <a:t/>
            </a:r>
            <a:br>
              <a:rPr lang="el-GR" sz="1600" dirty="0" smtClean="0"/>
            </a:br>
            <a:r>
              <a:rPr lang="el-GR" sz="1600" dirty="0" smtClean="0"/>
              <a:t>Σε σύγκριση με την θεραπεία με χειροκίνητο </a:t>
            </a:r>
            <a:r>
              <a:rPr lang="en-US" sz="1600" dirty="0" smtClean="0"/>
              <a:t>manual </a:t>
            </a:r>
            <a:r>
              <a:rPr lang="el-GR" sz="1600" dirty="0" err="1" smtClean="0"/>
              <a:t>Genosys</a:t>
            </a:r>
            <a:r>
              <a:rPr lang="el-GR" sz="1600" dirty="0" smtClean="0"/>
              <a:t> </a:t>
            </a:r>
            <a:r>
              <a:rPr lang="en-US" sz="1600" dirty="0" smtClean="0"/>
              <a:t> </a:t>
            </a:r>
            <a:r>
              <a:rPr lang="el-GR" sz="1600" dirty="0" smtClean="0"/>
              <a:t>ROLLLER , ο χρό- νος αποκατάστασης μπορεί να είναι μεγαλύτερος. Για γρήγορη αποθεραπεία   και καταπράυνση συνιστάται  η </a:t>
            </a:r>
            <a:r>
              <a:rPr lang="el-GR" sz="1600" b="1" dirty="0" smtClean="0"/>
              <a:t>Genosys </a:t>
            </a:r>
            <a:r>
              <a:rPr lang="en-US" sz="1600" b="1" dirty="0" smtClean="0"/>
              <a:t>PE</a:t>
            </a:r>
            <a:r>
              <a:rPr lang="tr-TR" sz="1600" b="1" dirty="0" smtClean="0"/>
              <a:t>P</a:t>
            </a:r>
            <a:r>
              <a:rPr lang="en-US" sz="1600" b="1" dirty="0" smtClean="0"/>
              <a:t>TIDE </a:t>
            </a:r>
            <a:r>
              <a:rPr lang="el-GR" sz="1600" b="1" dirty="0" smtClean="0"/>
              <a:t>GEL MASK </a:t>
            </a:r>
            <a:r>
              <a:rPr lang="el-GR" sz="1600" dirty="0" smtClean="0"/>
              <a:t>(ψυγείου). </a:t>
            </a:r>
            <a:br>
              <a:rPr lang="el-GR" sz="1600" dirty="0" smtClean="0"/>
            </a:br>
            <a:r>
              <a:rPr lang="el-GR" sz="1600" dirty="0" smtClean="0"/>
              <a:t/>
            </a:r>
            <a:br>
              <a:rPr lang="el-GR" sz="1600" dirty="0" smtClean="0"/>
            </a:br>
            <a:r>
              <a:rPr lang="el-GR" sz="1600" dirty="0" smtClean="0"/>
              <a:t> Μετά τη θεραπεία ενδείκνυται να ελεγχθεί αν η επιφάνεια είναι ομοιόμορφη </a:t>
            </a:r>
          </a:p>
          <a:p>
            <a:pPr marL="285750" indent="-285750"/>
            <a:r>
              <a:rPr lang="el-GR" sz="1600" dirty="0" smtClean="0"/>
              <a:t>     Διαφορετικά επαναλαμβάνουμε το </a:t>
            </a:r>
            <a:r>
              <a:rPr lang="en-US" sz="1600" dirty="0" err="1" smtClean="0"/>
              <a:t>microneedling</a:t>
            </a:r>
            <a:r>
              <a:rPr lang="en-US" sz="1600" dirty="0" smtClean="0"/>
              <a:t> </a:t>
            </a:r>
            <a:r>
              <a:rPr lang="el-GR" sz="1600" dirty="0" smtClean="0"/>
              <a:t>στις περιοχές που δεν             καλύφθηκαν. </a:t>
            </a:r>
            <a:endParaRPr lang="en-US" altLang="ko-KR" sz="1700" dirty="0" smtClean="0">
              <a:latin typeface="Century Gothic" pitchFamily="34" charset="0"/>
            </a:endParaRPr>
          </a:p>
          <a:p>
            <a:pPr marL="285750" indent="-285750">
              <a:buFontTx/>
              <a:buChar char="-"/>
            </a:pPr>
            <a:endParaRPr lang="ko-KR" altLang="ko-KR" sz="1700" dirty="0">
              <a:latin typeface="Century Gothic" pitchFamily="34" charset="0"/>
            </a:endParaRPr>
          </a:p>
        </p:txBody>
      </p:sp>
      <p:pic>
        <p:nvPicPr>
          <p:cNvPr id="4" name="Picture 3" descr="logo_pm_smUSE_i cop 1.jpg"/>
          <p:cNvPicPr>
            <a:picLocks noChangeAspect="1"/>
          </p:cNvPicPr>
          <p:nvPr/>
        </p:nvPicPr>
        <p:blipFill>
          <a:blip r:embed="rId2" cstate="print"/>
          <a:stretch>
            <a:fillRect/>
          </a:stretch>
        </p:blipFill>
        <p:spPr>
          <a:xfrm>
            <a:off x="7884368" y="116632"/>
            <a:ext cx="1008112" cy="501049"/>
          </a:xfrm>
          <a:prstGeom prst="rect">
            <a:avLst/>
          </a:prstGeom>
        </p:spPr>
      </p:pic>
    </p:spTree>
    <p:extLst>
      <p:ext uri="{BB962C8B-B14F-4D97-AF65-F5344CB8AC3E}">
        <p14:creationId xmlns="" xmlns:p14="http://schemas.microsoft.com/office/powerpoint/2010/main" val="403718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dirty="0" smtClean="0">
                <a:effectLst>
                  <a:outerShdw blurRad="38100" dist="38100" dir="2700000" algn="tl">
                    <a:srgbClr val="000000">
                      <a:alpha val="43137"/>
                    </a:srgbClr>
                  </a:outerShdw>
                </a:effectLst>
              </a:rPr>
              <a:t/>
            </a:r>
            <a:br>
              <a:rPr lang="en-US" altLang="ko-KR" sz="3600" dirty="0" smtClean="0">
                <a:effectLst>
                  <a:outerShdw blurRad="38100" dist="38100" dir="2700000" algn="tl">
                    <a:srgbClr val="000000">
                      <a:alpha val="43137"/>
                    </a:srgbClr>
                  </a:outerShdw>
                </a:effectLst>
              </a:rPr>
            </a:br>
            <a:r>
              <a:rPr lang="en-US" altLang="ko-KR" sz="3600" dirty="0">
                <a:effectLst>
                  <a:outerShdw blurRad="38100" dist="38100" dir="2700000" algn="tl">
                    <a:srgbClr val="000000">
                      <a:alpha val="43137"/>
                    </a:srgbClr>
                  </a:outerShdw>
                </a:effectLst>
              </a:rPr>
              <a:t/>
            </a:r>
            <a:br>
              <a:rPr lang="en-US" altLang="ko-KR" sz="3600" dirty="0">
                <a:effectLst>
                  <a:outerShdw blurRad="38100" dist="38100" dir="2700000" algn="tl">
                    <a:srgbClr val="000000">
                      <a:alpha val="43137"/>
                    </a:srgbClr>
                  </a:outerShdw>
                </a:effectLst>
              </a:rPr>
            </a:br>
            <a:r>
              <a:rPr lang="en-US" altLang="ko-KR" sz="3600" dirty="0" smtClean="0">
                <a:effectLst>
                  <a:outerShdw blurRad="38100" dist="38100" dir="2700000" algn="tl">
                    <a:srgbClr val="000000">
                      <a:alpha val="43137"/>
                    </a:srgbClr>
                  </a:outerShdw>
                </a:effectLst>
              </a:rPr>
              <a:t>PROTOCOL</a:t>
            </a:r>
            <a:r>
              <a:rPr lang="ko-KR" altLang="en-US" sz="3600" dirty="0">
                <a:effectLst>
                  <a:outerShdw blurRad="38100" dist="38100" dir="2700000" algn="tl">
                    <a:srgbClr val="000000">
                      <a:alpha val="43137"/>
                    </a:srgbClr>
                  </a:outerShdw>
                </a:effectLst>
              </a:rPr>
              <a:t/>
            </a:r>
            <a:br>
              <a:rPr lang="ko-KR" altLang="en-US" sz="3600" dirty="0">
                <a:effectLst>
                  <a:outerShdw blurRad="38100" dist="38100" dir="2700000" algn="tl">
                    <a:srgbClr val="000000">
                      <a:alpha val="43137"/>
                    </a:srgbClr>
                  </a:outerShdw>
                </a:effectLst>
              </a:rPr>
            </a:br>
            <a:r>
              <a:rPr lang="en-US" altLang="ko-KR" sz="3600" dirty="0" smtClean="0">
                <a:effectLst>
                  <a:outerShdw blurRad="38100" dist="38100" dir="2700000" algn="tl">
                    <a:srgbClr val="000000">
                      <a:alpha val="43137"/>
                    </a:srgbClr>
                  </a:outerShdw>
                </a:effectLst>
              </a:rPr>
              <a:t/>
            </a:r>
            <a:br>
              <a:rPr lang="en-US" altLang="ko-KR" sz="3600" dirty="0" smtClean="0">
                <a:effectLst>
                  <a:outerShdw blurRad="38100" dist="38100" dir="2700000" algn="tl">
                    <a:srgbClr val="000000">
                      <a:alpha val="43137"/>
                    </a:srgbClr>
                  </a:outerShdw>
                </a:effectLst>
              </a:rPr>
            </a:br>
            <a:endParaRPr lang="ko-KR" altLang="en-US" sz="3600" dirty="0"/>
          </a:p>
        </p:txBody>
      </p:sp>
      <p:graphicFrame>
        <p:nvGraphicFramePr>
          <p:cNvPr id="3" name="표 2"/>
          <p:cNvGraphicFramePr>
            <a:graphicFrameLocks noGrp="1"/>
          </p:cNvGraphicFramePr>
          <p:nvPr>
            <p:extLst>
              <p:ext uri="{D42A27DB-BD31-4B8C-83A1-F6EECF244321}">
                <p14:modId xmlns="" xmlns:p14="http://schemas.microsoft.com/office/powerpoint/2010/main" val="2394151205"/>
              </p:ext>
            </p:extLst>
          </p:nvPr>
        </p:nvGraphicFramePr>
        <p:xfrm>
          <a:off x="827584" y="1124744"/>
          <a:ext cx="6408711" cy="5340649"/>
        </p:xfrm>
        <a:graphic>
          <a:graphicData uri="http://schemas.openxmlformats.org/drawingml/2006/table">
            <a:tbl>
              <a:tblPr firstRow="1" bandRow="1">
                <a:tableStyleId>{5C22544A-7EE6-4342-B048-85BDC9FD1C3A}</a:tableStyleId>
              </a:tblPr>
              <a:tblGrid>
                <a:gridCol w="1728192"/>
                <a:gridCol w="1135275"/>
                <a:gridCol w="1024965"/>
                <a:gridCol w="1156724"/>
                <a:gridCol w="1363555"/>
              </a:tblGrid>
              <a:tr h="648072">
                <a:tc>
                  <a:txBody>
                    <a:bodyPr/>
                    <a:lstStyle/>
                    <a:p>
                      <a:pPr algn="ctr" latinLnBrk="1"/>
                      <a:r>
                        <a:rPr lang="el-GR" altLang="ko-KR" sz="1600" b="1" dirty="0" smtClean="0">
                          <a:solidFill>
                            <a:schemeClr val="tx1"/>
                          </a:solidFill>
                          <a:latin typeface="Century Gothic" pitchFamily="34" charset="0"/>
                        </a:rPr>
                        <a:t>Εφαρμογή</a:t>
                      </a:r>
                      <a:endParaRPr lang="ko-KR" altLang="en-US" sz="1600" b="1" dirty="0">
                        <a:solidFill>
                          <a:schemeClr val="tx1"/>
                        </a:solidFill>
                        <a:latin typeface="Century Gothic" pitchFamily="34" charset="0"/>
                      </a:endParaRPr>
                    </a:p>
                  </a:txBody>
                  <a:tcPr anchor="ctr">
                    <a:solidFill>
                      <a:srgbClr val="FFC000"/>
                    </a:solidFill>
                  </a:tcPr>
                </a:tc>
                <a:tc>
                  <a:txBody>
                    <a:bodyPr/>
                    <a:lstStyle/>
                    <a:p>
                      <a:pPr algn="ctr" latinLnBrk="1"/>
                      <a:r>
                        <a:rPr lang="el-GR" altLang="ko-KR" sz="1600" b="1" dirty="0" smtClean="0">
                          <a:solidFill>
                            <a:schemeClr val="tx1"/>
                          </a:solidFill>
                          <a:latin typeface="Century Gothic" pitchFamily="34" charset="0"/>
                        </a:rPr>
                        <a:t>Μήκος βελόνας</a:t>
                      </a:r>
                      <a:endParaRPr lang="ko-KR" altLang="en-US" sz="1600" b="1" dirty="0">
                        <a:solidFill>
                          <a:schemeClr val="tx1"/>
                        </a:solidFill>
                        <a:latin typeface="Century Gothic" pitchFamily="34" charset="0"/>
                      </a:endParaRPr>
                    </a:p>
                  </a:txBody>
                  <a:tcPr anchor="ctr">
                    <a:solidFill>
                      <a:srgbClr val="FFC000"/>
                    </a:solidFill>
                  </a:tcPr>
                </a:tc>
                <a:tc>
                  <a:txBody>
                    <a:bodyPr/>
                    <a:lstStyle/>
                    <a:p>
                      <a:pPr algn="ctr" latinLnBrk="1"/>
                      <a:r>
                        <a:rPr lang="el-GR" altLang="ko-KR" sz="1300" b="1" dirty="0" smtClean="0">
                          <a:solidFill>
                            <a:schemeClr val="tx1"/>
                          </a:solidFill>
                          <a:latin typeface="Century Gothic" pitchFamily="34" charset="0"/>
                        </a:rPr>
                        <a:t>ταχύτητα</a:t>
                      </a:r>
                      <a:endParaRPr lang="ko-KR" altLang="en-US" sz="1300" b="1" dirty="0">
                        <a:solidFill>
                          <a:schemeClr val="tx1"/>
                        </a:solidFill>
                        <a:latin typeface="Century Gothic" pitchFamily="34" charset="0"/>
                      </a:endParaRPr>
                    </a:p>
                  </a:txBody>
                  <a:tcPr anchor="ctr">
                    <a:solidFill>
                      <a:srgbClr val="FFC000"/>
                    </a:solidFill>
                  </a:tcPr>
                </a:tc>
                <a:tc>
                  <a:txBody>
                    <a:bodyPr/>
                    <a:lstStyle/>
                    <a:p>
                      <a:pPr algn="ctr" latinLnBrk="1"/>
                      <a:r>
                        <a:rPr lang="el-GR" altLang="ko-KR" sz="1400" b="1" dirty="0" smtClean="0">
                          <a:solidFill>
                            <a:schemeClr val="tx1"/>
                          </a:solidFill>
                          <a:latin typeface="Century Gothic" pitchFamily="34" charset="0"/>
                        </a:rPr>
                        <a:t>Αριθμός θεραπειών</a:t>
                      </a:r>
                      <a:endParaRPr lang="ko-KR" altLang="en-US" sz="1400" b="1" dirty="0">
                        <a:solidFill>
                          <a:schemeClr val="tx1"/>
                        </a:solidFill>
                        <a:latin typeface="Century Gothic" pitchFamily="34" charset="0"/>
                      </a:endParaRPr>
                    </a:p>
                  </a:txBody>
                  <a:tcPr anchor="ctr">
                    <a:solidFill>
                      <a:srgbClr val="FFC000"/>
                    </a:solidFill>
                  </a:tcPr>
                </a:tc>
                <a:tc>
                  <a:txBody>
                    <a:bodyPr/>
                    <a:lstStyle/>
                    <a:p>
                      <a:pPr algn="ctr" latinLnBrk="1"/>
                      <a:endParaRPr lang="en-US" altLang="ko-KR" sz="1600" b="1" dirty="0" smtClean="0">
                        <a:solidFill>
                          <a:schemeClr val="tx1"/>
                        </a:solidFill>
                        <a:latin typeface="Century Gothic" pitchFamily="34" charset="0"/>
                      </a:endParaRPr>
                    </a:p>
                    <a:p>
                      <a:pPr algn="ctr" latinLnBrk="1"/>
                      <a:r>
                        <a:rPr lang="el-GR" altLang="ko-KR" sz="1600" b="1" dirty="0" smtClean="0">
                          <a:solidFill>
                            <a:schemeClr val="tx1"/>
                          </a:solidFill>
                          <a:latin typeface="Century Gothic" pitchFamily="34" charset="0"/>
                        </a:rPr>
                        <a:t>Διάστημα</a:t>
                      </a:r>
                      <a:r>
                        <a:rPr lang="el-GR" altLang="ko-KR" sz="1600" b="1" baseline="0" dirty="0" smtClean="0">
                          <a:solidFill>
                            <a:schemeClr val="tx1"/>
                          </a:solidFill>
                          <a:latin typeface="Century Gothic" pitchFamily="34" charset="0"/>
                        </a:rPr>
                        <a:t> μεταξύ των θεραπειών</a:t>
                      </a:r>
                      <a:endParaRPr lang="en-US" altLang="ko-KR" sz="1600" b="1" dirty="0" smtClean="0">
                        <a:solidFill>
                          <a:schemeClr val="tx1"/>
                        </a:solidFill>
                        <a:latin typeface="Century Gothic" pitchFamily="34" charset="0"/>
                      </a:endParaRPr>
                    </a:p>
                    <a:p>
                      <a:pPr algn="ctr" latinLnBrk="1"/>
                      <a:endParaRPr lang="ko-KR" altLang="en-US" sz="1600" b="1" dirty="0">
                        <a:solidFill>
                          <a:schemeClr val="tx1"/>
                        </a:solidFill>
                        <a:latin typeface="Century Gothic" pitchFamily="34" charset="0"/>
                      </a:endParaRPr>
                    </a:p>
                  </a:txBody>
                  <a:tcPr anchor="ctr">
                    <a:solidFill>
                      <a:srgbClr val="FFC000"/>
                    </a:solidFill>
                  </a:tcPr>
                </a:tc>
              </a:tr>
              <a:tr h="695082">
                <a:tc>
                  <a:txBody>
                    <a:bodyPr/>
                    <a:lstStyle/>
                    <a:p>
                      <a:pPr algn="ctr" latinLnBrk="1"/>
                      <a:endParaRPr lang="en-US" altLang="ko-KR" sz="1400" b="1" dirty="0" smtClean="0">
                        <a:latin typeface="Century Gothic" pitchFamily="34" charset="0"/>
                      </a:endParaRPr>
                    </a:p>
                    <a:p>
                      <a:pPr algn="ctr" latinLnBrk="1"/>
                      <a:r>
                        <a:rPr lang="el-GR" altLang="ko-KR" sz="1400" b="1" dirty="0" smtClean="0">
                          <a:latin typeface="Century Gothic" pitchFamily="34" charset="0"/>
                        </a:rPr>
                        <a:t>Λεύκανση</a:t>
                      </a:r>
                      <a:endParaRPr lang="en-US" altLang="ko-KR" sz="1400" b="1" dirty="0" smtClean="0">
                        <a:latin typeface="Century Gothic" pitchFamily="34" charset="0"/>
                      </a:endParaRPr>
                    </a:p>
                    <a:p>
                      <a:pPr algn="ctr" latinLnBrk="1"/>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0.25mm</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3</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5-6</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1 </a:t>
                      </a:r>
                      <a:r>
                        <a:rPr lang="el-GR" altLang="ko-KR" sz="1400" b="1" dirty="0" smtClean="0">
                          <a:latin typeface="Century Gothic" pitchFamily="34" charset="0"/>
                        </a:rPr>
                        <a:t>εβδομάδα</a:t>
                      </a:r>
                      <a:endParaRPr lang="ko-KR" altLang="en-US" sz="1400" b="1" dirty="0">
                        <a:latin typeface="Century Gothic" pitchFamily="34" charset="0"/>
                      </a:endParaRPr>
                    </a:p>
                  </a:txBody>
                  <a:tcPr anchor="ctr">
                    <a:solidFill>
                      <a:srgbClr val="F5F57D"/>
                    </a:solidFill>
                  </a:tcPr>
                </a:tc>
              </a:tr>
              <a:tr h="695082">
                <a:tc>
                  <a:txBody>
                    <a:bodyPr/>
                    <a:lstStyle/>
                    <a:p>
                      <a:pPr algn="ctr" latinLnBrk="1"/>
                      <a:r>
                        <a:rPr lang="en-US" altLang="ko-KR" sz="1400" b="1" dirty="0" smtClean="0">
                          <a:latin typeface="Century Gothic" pitchFamily="34" charset="0"/>
                        </a:rPr>
                        <a:t>Alopecia</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0.25-</a:t>
                      </a:r>
                    </a:p>
                    <a:p>
                      <a:pPr algn="ctr" latinLnBrk="1"/>
                      <a:r>
                        <a:rPr lang="en-US" altLang="ko-KR" sz="1400" b="1" dirty="0" smtClean="0">
                          <a:latin typeface="Century Gothic" pitchFamily="34" charset="0"/>
                        </a:rPr>
                        <a:t>0.50mm</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4</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20</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1-2</a:t>
                      </a:r>
                      <a:r>
                        <a:rPr lang="en-US" altLang="ko-KR" sz="1400" b="1" baseline="0" dirty="0" smtClean="0">
                          <a:latin typeface="Century Gothic" pitchFamily="34" charset="0"/>
                        </a:rPr>
                        <a:t> </a:t>
                      </a:r>
                      <a:r>
                        <a:rPr lang="el-GR" altLang="ko-KR" sz="1400" b="1" dirty="0" smtClean="0">
                          <a:latin typeface="Century Gothic" pitchFamily="34" charset="0"/>
                        </a:rPr>
                        <a:t>εβδομάδες</a:t>
                      </a:r>
                      <a:endParaRPr lang="ko-KR" altLang="en-US" sz="1400" b="1" dirty="0">
                        <a:latin typeface="Century Gothic" pitchFamily="34" charset="0"/>
                      </a:endParaRPr>
                    </a:p>
                  </a:txBody>
                  <a:tcPr anchor="ctr">
                    <a:solidFill>
                      <a:srgbClr val="F5F57D"/>
                    </a:solidFill>
                  </a:tcPr>
                </a:tc>
              </a:tr>
              <a:tr h="695082">
                <a:tc>
                  <a:txBody>
                    <a:bodyPr/>
                    <a:lstStyle/>
                    <a:p>
                      <a:pPr algn="ctr" latinLnBrk="1"/>
                      <a:r>
                        <a:rPr lang="el-GR" altLang="ko-KR" sz="1400" b="1" dirty="0" smtClean="0">
                          <a:latin typeface="Century Gothic" pitchFamily="34" charset="0"/>
                        </a:rPr>
                        <a:t>Ακμή</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0.25-</a:t>
                      </a:r>
                    </a:p>
                    <a:p>
                      <a:pPr algn="ctr" latinLnBrk="1"/>
                      <a:r>
                        <a:rPr lang="en-US" altLang="ko-KR" sz="1400" b="1" dirty="0" smtClean="0">
                          <a:latin typeface="Century Gothic" pitchFamily="34" charset="0"/>
                        </a:rPr>
                        <a:t>0.50mm</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3,</a:t>
                      </a:r>
                      <a:r>
                        <a:rPr lang="en-US" altLang="ko-KR" sz="1400" b="1" baseline="0" dirty="0" smtClean="0">
                          <a:latin typeface="Century Gothic" pitchFamily="34" charset="0"/>
                        </a:rPr>
                        <a:t> </a:t>
                      </a:r>
                      <a:r>
                        <a:rPr lang="en-US" altLang="ko-KR" sz="1400" b="1" dirty="0" smtClean="0">
                          <a:latin typeface="Century Gothic" pitchFamily="34" charset="0"/>
                        </a:rPr>
                        <a:t>4</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5-6</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1-2 </a:t>
                      </a:r>
                      <a:r>
                        <a:rPr lang="el-GR" altLang="ko-KR" sz="1400" b="1" dirty="0" smtClean="0">
                          <a:latin typeface="Century Gothic" pitchFamily="34" charset="0"/>
                        </a:rPr>
                        <a:t>εβδομάδες</a:t>
                      </a:r>
                      <a:endParaRPr lang="ko-KR" altLang="en-US" sz="1400" b="1" dirty="0">
                        <a:latin typeface="Century Gothic" pitchFamily="34" charset="0"/>
                      </a:endParaRPr>
                    </a:p>
                  </a:txBody>
                  <a:tcPr anchor="ctr">
                    <a:solidFill>
                      <a:srgbClr val="F5F57D"/>
                    </a:solidFill>
                  </a:tcPr>
                </a:tc>
              </a:tr>
              <a:tr h="489132">
                <a:tc>
                  <a:txBody>
                    <a:bodyPr/>
                    <a:lstStyle/>
                    <a:p>
                      <a:pPr algn="ctr" latinLnBrk="1"/>
                      <a:r>
                        <a:rPr lang="en-US" altLang="ko-KR" sz="1400" b="1" dirty="0" smtClean="0">
                          <a:latin typeface="Century Gothic" pitchFamily="34" charset="0"/>
                        </a:rPr>
                        <a:t>Lifting</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0.5mm</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3</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5-6</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2 </a:t>
                      </a:r>
                      <a:r>
                        <a:rPr lang="el-GR" altLang="ko-KR" sz="1400" b="1" dirty="0" smtClean="0">
                          <a:latin typeface="Century Gothic" pitchFamily="34" charset="0"/>
                        </a:rPr>
                        <a:t>εβδομάδες</a:t>
                      </a:r>
                      <a:endParaRPr lang="ko-KR" altLang="en-US" sz="1400" b="1" dirty="0">
                        <a:latin typeface="Century Gothic" pitchFamily="34" charset="0"/>
                      </a:endParaRPr>
                    </a:p>
                  </a:txBody>
                  <a:tcPr anchor="ctr">
                    <a:solidFill>
                      <a:srgbClr val="F5F57D"/>
                    </a:solidFill>
                  </a:tcPr>
                </a:tc>
              </a:tr>
              <a:tr h="489132">
                <a:tc>
                  <a:txBody>
                    <a:bodyPr/>
                    <a:lstStyle/>
                    <a:p>
                      <a:pPr algn="ctr" latinLnBrk="1"/>
                      <a:r>
                        <a:rPr lang="el-GR" altLang="ko-KR" sz="1400" b="1" dirty="0" smtClean="0">
                          <a:latin typeface="Century Gothic" pitchFamily="34" charset="0"/>
                        </a:rPr>
                        <a:t>Ουλές ακμής</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1.2mm</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4</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6-8</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3-4 </a:t>
                      </a:r>
                      <a:r>
                        <a:rPr lang="el-GR" altLang="ko-KR" sz="1400" b="1" dirty="0" smtClean="0">
                          <a:latin typeface="Century Gothic" pitchFamily="34" charset="0"/>
                        </a:rPr>
                        <a:t>εβδομάδες</a:t>
                      </a:r>
                      <a:endParaRPr lang="ko-KR" altLang="en-US" sz="1400" b="1" dirty="0">
                        <a:latin typeface="Century Gothic" pitchFamily="34" charset="0"/>
                      </a:endParaRPr>
                    </a:p>
                  </a:txBody>
                  <a:tcPr anchor="ctr">
                    <a:solidFill>
                      <a:srgbClr val="F5F57D"/>
                    </a:solidFill>
                  </a:tcPr>
                </a:tc>
              </a:tr>
              <a:tr h="901033">
                <a:tc>
                  <a:txBody>
                    <a:bodyPr/>
                    <a:lstStyle/>
                    <a:p>
                      <a:pPr algn="ctr" latinLnBrk="1"/>
                      <a:r>
                        <a:rPr lang="el-GR" altLang="ko-KR" sz="1400" b="1" dirty="0" smtClean="0">
                          <a:latin typeface="Century Gothic" pitchFamily="34" charset="0"/>
                        </a:rPr>
                        <a:t>Ραγάδες  </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1.5mm</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5</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6-8</a:t>
                      </a:r>
                      <a:endParaRPr lang="ko-KR" altLang="en-US" sz="1400" b="1" dirty="0">
                        <a:latin typeface="Century Gothic" pitchFamily="34" charset="0"/>
                      </a:endParaRPr>
                    </a:p>
                  </a:txBody>
                  <a:tcPr anchor="ctr">
                    <a:solidFill>
                      <a:srgbClr val="F5F57D"/>
                    </a:solidFill>
                  </a:tcPr>
                </a:tc>
                <a:tc>
                  <a:txBody>
                    <a:bodyPr/>
                    <a:lstStyle/>
                    <a:p>
                      <a:pPr algn="ctr" latinLnBrk="1"/>
                      <a:r>
                        <a:rPr lang="en-US" altLang="ko-KR" sz="1400" b="1" dirty="0" smtClean="0">
                          <a:latin typeface="Century Gothic" pitchFamily="34" charset="0"/>
                        </a:rPr>
                        <a:t>4-6 </a:t>
                      </a:r>
                      <a:r>
                        <a:rPr lang="el-GR" altLang="ko-KR" sz="1400" b="1" dirty="0" smtClean="0">
                          <a:latin typeface="Century Gothic" pitchFamily="34" charset="0"/>
                        </a:rPr>
                        <a:t>εβδομάδες</a:t>
                      </a:r>
                      <a:endParaRPr lang="ko-KR" altLang="en-US" sz="1400" b="1" dirty="0">
                        <a:latin typeface="Century Gothic" pitchFamily="34" charset="0"/>
                      </a:endParaRPr>
                    </a:p>
                  </a:txBody>
                  <a:tcPr anchor="ctr">
                    <a:solidFill>
                      <a:srgbClr val="F5F57D"/>
                    </a:solidFill>
                  </a:tcPr>
                </a:tc>
              </a:tr>
            </a:tbl>
          </a:graphicData>
        </a:graphic>
      </p:graphicFrame>
      <p:pic>
        <p:nvPicPr>
          <p:cNvPr id="4" name="Picture 3" descr="logo_pm_smUSE_i cop 1.jpg"/>
          <p:cNvPicPr>
            <a:picLocks noChangeAspect="1"/>
          </p:cNvPicPr>
          <p:nvPr/>
        </p:nvPicPr>
        <p:blipFill>
          <a:blip r:embed="rId2" cstate="print"/>
          <a:stretch>
            <a:fillRect/>
          </a:stretch>
        </p:blipFill>
        <p:spPr>
          <a:xfrm>
            <a:off x="7884368" y="116632"/>
            <a:ext cx="1008112" cy="501049"/>
          </a:xfrm>
          <a:prstGeom prst="rect">
            <a:avLst/>
          </a:prstGeom>
        </p:spPr>
      </p:pic>
    </p:spTree>
    <p:extLst>
      <p:ext uri="{BB962C8B-B14F-4D97-AF65-F5344CB8AC3E}">
        <p14:creationId xmlns="" xmlns:p14="http://schemas.microsoft.com/office/powerpoint/2010/main" val="136241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ctrTitle"/>
          </p:nvPr>
        </p:nvSpPr>
        <p:spPr>
          <a:xfrm>
            <a:off x="1979712" y="3356992"/>
            <a:ext cx="6804248" cy="828088"/>
          </a:xfrm>
        </p:spPr>
        <p:txBody>
          <a:bodyPr/>
          <a:lstStyle/>
          <a:p>
            <a:r>
              <a:rPr lang="en-US" altLang="ko-KR" sz="4400" dirty="0" smtClean="0"/>
              <a:t>     </a:t>
            </a:r>
            <a:r>
              <a:rPr lang="el-GR" altLang="ko-KR" sz="4400" dirty="0" smtClean="0"/>
              <a:t>ευχαριστούμε πολύ</a:t>
            </a:r>
            <a:endParaRPr lang="ko-KR" altLang="en-US" sz="4400" dirty="0"/>
          </a:p>
        </p:txBody>
      </p:sp>
      <p:pic>
        <p:nvPicPr>
          <p:cNvPr id="4" name="Picture 3" descr="logo_pm_smUSE_i cop 1.jpg"/>
          <p:cNvPicPr>
            <a:picLocks noChangeAspect="1"/>
          </p:cNvPicPr>
          <p:nvPr/>
        </p:nvPicPr>
        <p:blipFill>
          <a:blip r:embed="rId2" cstate="print"/>
          <a:stretch>
            <a:fillRect/>
          </a:stretch>
        </p:blipFill>
        <p:spPr>
          <a:xfrm>
            <a:off x="7884368" y="116632"/>
            <a:ext cx="1008112" cy="501049"/>
          </a:xfrm>
          <a:prstGeom prst="rect">
            <a:avLst/>
          </a:prstGeom>
        </p:spPr>
      </p:pic>
      <p:sp>
        <p:nvSpPr>
          <p:cNvPr id="5" name="Rectangle 4"/>
          <p:cNvSpPr/>
          <p:nvPr/>
        </p:nvSpPr>
        <p:spPr>
          <a:xfrm>
            <a:off x="6156176" y="260648"/>
            <a:ext cx="1428596" cy="369332"/>
          </a:xfrm>
          <a:prstGeom prst="rect">
            <a:avLst/>
          </a:prstGeom>
        </p:spPr>
        <p:txBody>
          <a:bodyPr wrap="none">
            <a:spAutoFit/>
          </a:bodyPr>
          <a:lstStyle/>
          <a:p>
            <a:r>
              <a:rPr lang="el-GR" altLang="ko-KR" b="1" dirty="0" smtClean="0">
                <a:solidFill>
                  <a:srgbClr val="000000"/>
                </a:solidFill>
                <a:latin typeface="Calibri"/>
              </a:rPr>
              <a:t>ΣΗΜΙΤΗΣ ΑΕ </a:t>
            </a:r>
          </a:p>
        </p:txBody>
      </p:sp>
      <p:sp>
        <p:nvSpPr>
          <p:cNvPr id="6" name="Rectangle 5"/>
          <p:cNvSpPr/>
          <p:nvPr/>
        </p:nvSpPr>
        <p:spPr>
          <a:xfrm>
            <a:off x="899592" y="5085184"/>
            <a:ext cx="7380312" cy="646331"/>
          </a:xfrm>
          <a:prstGeom prst="rect">
            <a:avLst/>
          </a:prstGeom>
        </p:spPr>
        <p:txBody>
          <a:bodyPr wrap="square">
            <a:spAutoFit/>
          </a:bodyPr>
          <a:lstStyle/>
          <a:p>
            <a:r>
              <a:rPr lang="el-GR" smtClean="0"/>
              <a:t>για  </a:t>
            </a:r>
            <a:r>
              <a:rPr lang="el-GR" dirty="0" smtClean="0"/>
              <a:t>περισσότερες πληροφορίες παρακαλώ επικοινωνήστε στο </a:t>
            </a:r>
          </a:p>
          <a:p>
            <a:r>
              <a:rPr lang="el-GR" dirty="0" smtClean="0"/>
              <a:t>210 9690610,  </a:t>
            </a:r>
            <a:r>
              <a:rPr lang="en-US" dirty="0" smtClean="0">
                <a:hlinkClick r:id="rId3"/>
              </a:rPr>
              <a:t>info</a:t>
            </a:r>
            <a:r>
              <a:rPr lang="el-GR" dirty="0" smtClean="0">
                <a:hlinkClick r:id="rId3"/>
              </a:rPr>
              <a:t>@</a:t>
            </a:r>
            <a:r>
              <a:rPr lang="el-GR" dirty="0" err="1" smtClean="0">
                <a:hlinkClick r:id="rId3"/>
              </a:rPr>
              <a:t>phacemed.gr</a:t>
            </a:r>
            <a:endParaRPr lang="el-GR" dirty="0" smtClean="0">
              <a:hlinkClick r:id="rId3"/>
            </a:endParaRPr>
          </a:p>
        </p:txBody>
      </p:sp>
    </p:spTree>
    <p:extLst>
      <p:ext uri="{BB962C8B-B14F-4D97-AF65-F5344CB8AC3E}">
        <p14:creationId xmlns="" xmlns:p14="http://schemas.microsoft.com/office/powerpoint/2010/main" val="313644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DERMAFIX</a:t>
            </a:r>
            <a:endParaRPr lang="ko-KR" altLang="en-US" dirty="0"/>
          </a:p>
        </p:txBody>
      </p:sp>
      <p:sp>
        <p:nvSpPr>
          <p:cNvPr id="3" name="제목 1"/>
          <p:cNvSpPr txBox="1">
            <a:spLocks/>
          </p:cNvSpPr>
          <p:nvPr/>
        </p:nvSpPr>
        <p:spPr>
          <a:xfrm>
            <a:off x="467544" y="1484784"/>
            <a:ext cx="8150100" cy="1974081"/>
          </a:xfrm>
          <a:prstGeom prst="rect">
            <a:avLst/>
          </a:prstGeom>
        </p:spPr>
        <p:txBody>
          <a:bodyPr vert="horz" lIns="91440" tIns="45720" rIns="91440" bIns="45720" rtlCol="0" anchor="ctr">
            <a:noAutofit/>
          </a:bodyPr>
          <a:lstStyle>
            <a:lvl1pPr algn="l" defTabSz="914400" rtl="0" eaLnBrk="1" latinLnBrk="1" hangingPunct="1">
              <a:spcBef>
                <a:spcPct val="0"/>
              </a:spcBef>
              <a:buNone/>
              <a:defRPr sz="4000" b="1" kern="1200">
                <a:solidFill>
                  <a:schemeClr val="tx1"/>
                </a:solidFill>
                <a:latin typeface="+mj-lt"/>
                <a:ea typeface="+mj-ea"/>
                <a:cs typeface="+mj-cs"/>
              </a:defRPr>
            </a:lvl1pPr>
          </a:lstStyle>
          <a:p>
            <a:pPr algn="ctr"/>
            <a:r>
              <a:rPr lang="en-US" altLang="ko-KR" sz="1800" dirty="0" smtClean="0">
                <a:latin typeface="Century Gothic" pitchFamily="34" charset="0"/>
              </a:rPr>
              <a:t> </a:t>
            </a:r>
            <a:r>
              <a:rPr lang="el-GR" altLang="ko-KR" sz="1800" b="0" dirty="0" smtClean="0">
                <a:latin typeface="Century Gothic" pitchFamily="34" charset="0"/>
              </a:rPr>
              <a:t>Το </a:t>
            </a:r>
            <a:r>
              <a:rPr lang="el-GR" altLang="ko-KR" sz="1800" dirty="0" smtClean="0">
                <a:latin typeface="Century Gothic" pitchFamily="34" charset="0"/>
              </a:rPr>
              <a:t>Genosys Dermafix </a:t>
            </a:r>
            <a:r>
              <a:rPr lang="el-GR" altLang="ko-KR" sz="1800" b="0" dirty="0" smtClean="0">
                <a:latin typeface="Century Gothic" pitchFamily="34" charset="0"/>
              </a:rPr>
              <a:t>είναι µια </a:t>
            </a:r>
            <a:r>
              <a:rPr lang="el-GR" altLang="ko-KR" sz="1800" dirty="0" smtClean="0">
                <a:latin typeface="Century Gothic" pitchFamily="34" charset="0"/>
              </a:rPr>
              <a:t>αυτόµατη συσκευή για θεραπεία µικροβελονισµού</a:t>
            </a:r>
            <a:r>
              <a:rPr lang="el-GR" altLang="ko-KR" sz="1800" b="0" dirty="0" smtClean="0">
                <a:latin typeface="Century Gothic" pitchFamily="34" charset="0"/>
              </a:rPr>
              <a:t> (micro needling) η οποία κάνει χρήση της κατακόρυφης σταµπωτής κίνησης των βελόνων. </a:t>
            </a:r>
          </a:p>
          <a:p>
            <a:pPr algn="ctr"/>
            <a:endParaRPr lang="el-GR" altLang="ko-KR" sz="1800" b="0" dirty="0" smtClean="0">
              <a:latin typeface="Century Gothic" pitchFamily="34" charset="0"/>
            </a:endParaRPr>
          </a:p>
          <a:p>
            <a:pPr algn="ctr"/>
            <a:r>
              <a:rPr lang="el-GR" altLang="ko-KR" sz="1800" b="0" dirty="0" smtClean="0">
                <a:latin typeface="Century Gothic" pitchFamily="34" charset="0"/>
              </a:rPr>
              <a:t>Το </a:t>
            </a:r>
            <a:r>
              <a:rPr lang="el-GR" altLang="ko-KR" sz="1800" dirty="0" smtClean="0">
                <a:latin typeface="Century Gothic" pitchFamily="34" charset="0"/>
              </a:rPr>
              <a:t>Dermafix</a:t>
            </a:r>
            <a:r>
              <a:rPr lang="el-GR" altLang="ko-KR" sz="1800" b="0" dirty="0" smtClean="0">
                <a:latin typeface="Century Gothic" pitchFamily="34" charset="0"/>
              </a:rPr>
              <a:t> αποτελεί έναν ασφαλή και αποτελεσµατικό τρόπο θεραπείας ποικίλων δερµατικών προβληµάτων χωρίς τις παρενέργειες των συµβατικών µεθόδων όπως laser surfacing, χηµικά πήλινγκ, κτλ. </a:t>
            </a:r>
          </a:p>
          <a:p>
            <a:r>
              <a:rPr lang="ko-KR" altLang="ko-KR" sz="1800" b="0" dirty="0" smtClean="0">
                <a:latin typeface="Century Gothic" pitchFamily="34" charset="0"/>
              </a:rPr>
              <a:t/>
            </a:r>
            <a:br>
              <a:rPr lang="ko-KR" altLang="ko-KR" sz="1800" b="0" dirty="0" smtClean="0">
                <a:latin typeface="Century Gothic" pitchFamily="34" charset="0"/>
              </a:rPr>
            </a:br>
            <a:endParaRPr lang="ko-KR" altLang="en-US" sz="1800" b="0" dirty="0">
              <a:latin typeface="Century Gothic" pitchFamily="34" charset="0"/>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6476" y="3429000"/>
            <a:ext cx="6980975" cy="27850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logo_pm_smUSE_i cop 1.jpg"/>
          <p:cNvPicPr>
            <a:picLocks noChangeAspect="1"/>
          </p:cNvPicPr>
          <p:nvPr/>
        </p:nvPicPr>
        <p:blipFill>
          <a:blip r:embed="rId3" cstate="print"/>
          <a:stretch>
            <a:fillRect/>
          </a:stretch>
        </p:blipFill>
        <p:spPr>
          <a:xfrm>
            <a:off x="7884368" y="116632"/>
            <a:ext cx="1008112" cy="501049"/>
          </a:xfrm>
          <a:prstGeom prst="rect">
            <a:avLst/>
          </a:prstGeom>
        </p:spPr>
      </p:pic>
      <p:sp>
        <p:nvSpPr>
          <p:cNvPr id="7" name="Rectangle 6"/>
          <p:cNvSpPr/>
          <p:nvPr/>
        </p:nvSpPr>
        <p:spPr>
          <a:xfrm>
            <a:off x="6156176" y="260648"/>
            <a:ext cx="1428596" cy="369332"/>
          </a:xfrm>
          <a:prstGeom prst="rect">
            <a:avLst/>
          </a:prstGeom>
        </p:spPr>
        <p:txBody>
          <a:bodyPr wrap="none">
            <a:spAutoFit/>
          </a:bodyPr>
          <a:lstStyle/>
          <a:p>
            <a:r>
              <a:rPr lang="el-GR" altLang="ko-KR" b="1" dirty="0" smtClean="0">
                <a:solidFill>
                  <a:srgbClr val="000000"/>
                </a:solidFill>
                <a:latin typeface="Calibri"/>
              </a:rPr>
              <a:t>ΣΗΜΙΤΗΣ ΑΕ </a:t>
            </a:r>
          </a:p>
        </p:txBody>
      </p:sp>
    </p:spTree>
    <p:extLst>
      <p:ext uri="{BB962C8B-B14F-4D97-AF65-F5344CB8AC3E}">
        <p14:creationId xmlns="" xmlns:p14="http://schemas.microsoft.com/office/powerpoint/2010/main" val="78730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083105"/>
            <a:ext cx="6562725" cy="523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p:txBody>
          <a:bodyPr>
            <a:noAutofit/>
          </a:bodyPr>
          <a:lstStyle/>
          <a:p>
            <a:r>
              <a:rPr lang="en-US" altLang="ko-KR" sz="2800" dirty="0" smtClean="0"/>
              <a:t>Effects </a:t>
            </a:r>
            <a:r>
              <a:rPr lang="en-US" altLang="ko-KR" sz="2800" dirty="0"/>
              <a:t>of GENOSYS DERMAFIX</a:t>
            </a:r>
            <a:endParaRPr lang="ko-KR" altLang="en-US" sz="2800" dirty="0"/>
          </a:p>
        </p:txBody>
      </p:sp>
      <p:sp>
        <p:nvSpPr>
          <p:cNvPr id="14" name="TextBox 13"/>
          <p:cNvSpPr txBox="1"/>
          <p:nvPr/>
        </p:nvSpPr>
        <p:spPr>
          <a:xfrm>
            <a:off x="5511458" y="2348880"/>
            <a:ext cx="1443729" cy="523220"/>
          </a:xfrm>
          <a:prstGeom prst="rect">
            <a:avLst/>
          </a:prstGeom>
          <a:noFill/>
        </p:spPr>
        <p:txBody>
          <a:bodyPr wrap="none" rtlCol="0">
            <a:spAutoFit/>
          </a:bodyPr>
          <a:lstStyle/>
          <a:p>
            <a:r>
              <a:rPr lang="el-GR" altLang="ko-KR" sz="1400" b="1" dirty="0" smtClean="0"/>
              <a:t>Ανόρθωση &amp; </a:t>
            </a:r>
          </a:p>
          <a:p>
            <a:r>
              <a:rPr lang="el-GR" altLang="ko-KR" sz="1400" b="1" dirty="0" smtClean="0"/>
              <a:t>Σύσφιξη </a:t>
            </a:r>
            <a:endParaRPr lang="ko-KR" altLang="en-US" sz="1400" b="1" dirty="0"/>
          </a:p>
        </p:txBody>
      </p:sp>
      <p:sp>
        <p:nvSpPr>
          <p:cNvPr id="15" name="TextBox 14"/>
          <p:cNvSpPr txBox="1"/>
          <p:nvPr/>
        </p:nvSpPr>
        <p:spPr>
          <a:xfrm>
            <a:off x="3439650" y="1196752"/>
            <a:ext cx="1852430" cy="954107"/>
          </a:xfrm>
          <a:prstGeom prst="rect">
            <a:avLst/>
          </a:prstGeom>
          <a:noFill/>
        </p:spPr>
        <p:txBody>
          <a:bodyPr wrap="none" rtlCol="0">
            <a:spAutoFit/>
          </a:bodyPr>
          <a:lstStyle/>
          <a:p>
            <a:r>
              <a:rPr lang="el-GR" altLang="ko-KR" sz="1400" b="1" dirty="0" smtClean="0"/>
              <a:t>Αποχρωματισμός </a:t>
            </a:r>
          </a:p>
          <a:p>
            <a:r>
              <a:rPr lang="el-GR" altLang="ko-KR" sz="1400" b="1" smtClean="0"/>
              <a:t>    &amp; </a:t>
            </a:r>
            <a:r>
              <a:rPr lang="el-GR" altLang="ko-KR" sz="1400" b="1" dirty="0" smtClean="0"/>
              <a:t>Λεύκανση</a:t>
            </a:r>
          </a:p>
          <a:p>
            <a:r>
              <a:rPr lang="el-GR" altLang="ko-KR" sz="1400" b="1" dirty="0" smtClean="0"/>
              <a:t>    του δέρματος</a:t>
            </a:r>
          </a:p>
          <a:p>
            <a:r>
              <a:rPr lang="el-GR" altLang="ko-KR" sz="1400" b="1" dirty="0" smtClean="0"/>
              <a:t> </a:t>
            </a:r>
            <a:endParaRPr lang="ko-KR" altLang="en-US" sz="1400" b="1" dirty="0"/>
          </a:p>
        </p:txBody>
      </p:sp>
      <p:sp>
        <p:nvSpPr>
          <p:cNvPr id="16" name="TextBox 15"/>
          <p:cNvSpPr txBox="1"/>
          <p:nvPr/>
        </p:nvSpPr>
        <p:spPr>
          <a:xfrm>
            <a:off x="1691680" y="1916832"/>
            <a:ext cx="2866308" cy="738664"/>
          </a:xfrm>
          <a:prstGeom prst="rect">
            <a:avLst/>
          </a:prstGeom>
          <a:noFill/>
        </p:spPr>
        <p:txBody>
          <a:bodyPr wrap="square" rtlCol="0">
            <a:spAutoFit/>
          </a:bodyPr>
          <a:lstStyle/>
          <a:p>
            <a:r>
              <a:rPr lang="el-GR" altLang="ko-KR" sz="1400" b="1" dirty="0" smtClean="0"/>
              <a:t>Βελτίωση των λεπτών ρυτίδων &amp; γραμμών έκφρασης</a:t>
            </a:r>
            <a:endParaRPr lang="ko-KR" altLang="en-US" sz="1400" b="1" dirty="0"/>
          </a:p>
        </p:txBody>
      </p:sp>
      <p:sp>
        <p:nvSpPr>
          <p:cNvPr id="17" name="TextBox 16"/>
          <p:cNvSpPr txBox="1"/>
          <p:nvPr/>
        </p:nvSpPr>
        <p:spPr>
          <a:xfrm>
            <a:off x="3006705" y="5589240"/>
            <a:ext cx="1784206" cy="523220"/>
          </a:xfrm>
          <a:prstGeom prst="rect">
            <a:avLst/>
          </a:prstGeom>
          <a:noFill/>
        </p:spPr>
        <p:txBody>
          <a:bodyPr wrap="none" rtlCol="0">
            <a:spAutoFit/>
          </a:bodyPr>
          <a:lstStyle/>
          <a:p>
            <a:pPr algn="ctr"/>
            <a:r>
              <a:rPr lang="el-GR" altLang="ko-KR" sz="1400" b="1" dirty="0" smtClean="0"/>
              <a:t>Βελτίωση ουλών </a:t>
            </a:r>
          </a:p>
          <a:p>
            <a:pPr algn="ctr"/>
            <a:r>
              <a:rPr lang="el-GR" altLang="ko-KR" sz="1400" b="1" dirty="0" smtClean="0"/>
              <a:t>ακμής</a:t>
            </a:r>
            <a:endParaRPr lang="ko-KR" altLang="en-US" sz="1400" b="1" dirty="0"/>
          </a:p>
        </p:txBody>
      </p:sp>
      <p:sp>
        <p:nvSpPr>
          <p:cNvPr id="18" name="TextBox 17"/>
          <p:cNvSpPr txBox="1"/>
          <p:nvPr/>
        </p:nvSpPr>
        <p:spPr>
          <a:xfrm>
            <a:off x="5529866" y="3964416"/>
            <a:ext cx="1784206" cy="523220"/>
          </a:xfrm>
          <a:prstGeom prst="rect">
            <a:avLst/>
          </a:prstGeom>
          <a:noFill/>
        </p:spPr>
        <p:txBody>
          <a:bodyPr wrap="none" rtlCol="0">
            <a:spAutoFit/>
          </a:bodyPr>
          <a:lstStyle/>
          <a:p>
            <a:r>
              <a:rPr lang="el-GR" altLang="ko-KR" sz="1400" b="1" dirty="0" smtClean="0"/>
              <a:t>Βελτίωση ουλών </a:t>
            </a:r>
          </a:p>
          <a:p>
            <a:r>
              <a:rPr lang="el-GR" altLang="ko-KR" sz="1400" b="1" dirty="0" err="1" smtClean="0"/>
              <a:t>απο</a:t>
            </a:r>
            <a:r>
              <a:rPr lang="el-GR" altLang="ko-KR" sz="1400" b="1" dirty="0" smtClean="0"/>
              <a:t> έγκαυμα</a:t>
            </a:r>
            <a:endParaRPr lang="ko-KR" altLang="en-US" sz="1400" b="1" dirty="0"/>
          </a:p>
        </p:txBody>
      </p:sp>
      <p:sp>
        <p:nvSpPr>
          <p:cNvPr id="19" name="TextBox 18"/>
          <p:cNvSpPr txBox="1"/>
          <p:nvPr/>
        </p:nvSpPr>
        <p:spPr>
          <a:xfrm>
            <a:off x="4716017" y="4869160"/>
            <a:ext cx="1966179" cy="307777"/>
          </a:xfrm>
          <a:prstGeom prst="rect">
            <a:avLst/>
          </a:prstGeom>
          <a:noFill/>
        </p:spPr>
        <p:txBody>
          <a:bodyPr wrap="none" rtlCol="0">
            <a:spAutoFit/>
          </a:bodyPr>
          <a:lstStyle/>
          <a:p>
            <a:pPr algn="ctr"/>
            <a:r>
              <a:rPr lang="el-GR" altLang="ko-KR" sz="1400" b="1" dirty="0" smtClean="0"/>
              <a:t>Θεραπεία ραγάδων</a:t>
            </a:r>
            <a:endParaRPr lang="ko-KR" altLang="en-US" sz="1400" b="1" dirty="0"/>
          </a:p>
        </p:txBody>
      </p:sp>
      <p:sp>
        <p:nvSpPr>
          <p:cNvPr id="20" name="TextBox 19"/>
          <p:cNvSpPr txBox="1"/>
          <p:nvPr/>
        </p:nvSpPr>
        <p:spPr>
          <a:xfrm>
            <a:off x="1625216" y="4725144"/>
            <a:ext cx="1040221" cy="523220"/>
          </a:xfrm>
          <a:prstGeom prst="rect">
            <a:avLst/>
          </a:prstGeom>
          <a:noFill/>
        </p:spPr>
        <p:txBody>
          <a:bodyPr wrap="none" rtlCol="0">
            <a:spAutoFit/>
          </a:bodyPr>
          <a:lstStyle/>
          <a:p>
            <a:pPr algn="ctr"/>
            <a:r>
              <a:rPr lang="el-GR" altLang="ko-KR" sz="1400" b="1" dirty="0" smtClean="0"/>
              <a:t>Συστολή </a:t>
            </a:r>
          </a:p>
          <a:p>
            <a:pPr algn="ctr"/>
            <a:r>
              <a:rPr lang="el-GR" altLang="ko-KR" sz="1400" b="1" dirty="0" smtClean="0"/>
              <a:t>πόρων</a:t>
            </a:r>
            <a:endParaRPr lang="ko-KR" altLang="en-US" sz="1400" b="1" dirty="0"/>
          </a:p>
        </p:txBody>
      </p:sp>
      <p:sp>
        <p:nvSpPr>
          <p:cNvPr id="21" name="TextBox 20"/>
          <p:cNvSpPr txBox="1"/>
          <p:nvPr/>
        </p:nvSpPr>
        <p:spPr>
          <a:xfrm>
            <a:off x="1000551" y="2852936"/>
            <a:ext cx="2039982" cy="738664"/>
          </a:xfrm>
          <a:prstGeom prst="rect">
            <a:avLst/>
          </a:prstGeom>
          <a:noFill/>
        </p:spPr>
        <p:txBody>
          <a:bodyPr wrap="none" rtlCol="0">
            <a:spAutoFit/>
          </a:bodyPr>
          <a:lstStyle/>
          <a:p>
            <a:r>
              <a:rPr lang="el-GR" altLang="ko-KR" sz="1400" b="1" dirty="0" smtClean="0"/>
              <a:t>Θεραπεία τριχωτού </a:t>
            </a:r>
          </a:p>
          <a:p>
            <a:r>
              <a:rPr lang="el-GR" altLang="ko-KR" sz="1400" b="1" dirty="0" smtClean="0"/>
              <a:t>της κεφαλής</a:t>
            </a:r>
            <a:endParaRPr lang="en-US" altLang="ko-KR" sz="1400" b="1" dirty="0" smtClean="0"/>
          </a:p>
          <a:p>
            <a:r>
              <a:rPr lang="en-US" altLang="ko-KR" sz="1400" b="1" dirty="0" smtClean="0"/>
              <a:t>(</a:t>
            </a:r>
            <a:r>
              <a:rPr lang="en-US" altLang="ko-KR" sz="1400" b="1" dirty="0"/>
              <a:t>alopecia)</a:t>
            </a:r>
            <a:endParaRPr lang="ko-KR" altLang="en-US" sz="1400" b="1" dirty="0"/>
          </a:p>
        </p:txBody>
      </p:sp>
      <p:sp>
        <p:nvSpPr>
          <p:cNvPr id="22" name="TextBox 21"/>
          <p:cNvSpPr txBox="1"/>
          <p:nvPr/>
        </p:nvSpPr>
        <p:spPr>
          <a:xfrm>
            <a:off x="3500319" y="3459810"/>
            <a:ext cx="1361270" cy="369332"/>
          </a:xfrm>
          <a:prstGeom prst="rect">
            <a:avLst/>
          </a:prstGeom>
          <a:noFill/>
        </p:spPr>
        <p:txBody>
          <a:bodyPr wrap="none" rtlCol="0">
            <a:spAutoFit/>
          </a:bodyPr>
          <a:lstStyle/>
          <a:p>
            <a:r>
              <a:rPr lang="en-US" altLang="ko-KR" b="1" dirty="0" smtClean="0"/>
              <a:t>DERMAFIX</a:t>
            </a:r>
            <a:endParaRPr lang="ko-KR" altLang="en-US" b="1" dirty="0"/>
          </a:p>
        </p:txBody>
      </p:sp>
      <p:pic>
        <p:nvPicPr>
          <p:cNvPr id="13" name="Picture 12" descr="logo_pm_smUSE_i cop 1.jpg"/>
          <p:cNvPicPr>
            <a:picLocks noChangeAspect="1"/>
          </p:cNvPicPr>
          <p:nvPr/>
        </p:nvPicPr>
        <p:blipFill>
          <a:blip r:embed="rId3" cstate="print"/>
          <a:stretch>
            <a:fillRect/>
          </a:stretch>
        </p:blipFill>
        <p:spPr>
          <a:xfrm>
            <a:off x="7884368" y="116632"/>
            <a:ext cx="1008112" cy="501049"/>
          </a:xfrm>
          <a:prstGeom prst="rect">
            <a:avLst/>
          </a:prstGeom>
        </p:spPr>
      </p:pic>
    </p:spTree>
    <p:extLst>
      <p:ext uri="{BB962C8B-B14F-4D97-AF65-F5344CB8AC3E}">
        <p14:creationId xmlns="" xmlns:p14="http://schemas.microsoft.com/office/powerpoint/2010/main" val="352931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dirty="0"/>
              <a:t>Features</a:t>
            </a:r>
            <a:r>
              <a:rPr lang="en-US" altLang="ko-KR" sz="3200" dirty="0"/>
              <a:t> of GENOSYS DERMAFIX</a:t>
            </a:r>
            <a:endParaRPr lang="ko-KR" altLang="en-US" sz="3200" dirty="0"/>
          </a:p>
        </p:txBody>
      </p:sp>
      <p:sp>
        <p:nvSpPr>
          <p:cNvPr id="4" name="직사각형 3"/>
          <p:cNvSpPr/>
          <p:nvPr/>
        </p:nvSpPr>
        <p:spPr>
          <a:xfrm>
            <a:off x="1619672" y="1733907"/>
            <a:ext cx="6912768" cy="1323439"/>
          </a:xfrm>
          <a:prstGeom prst="rect">
            <a:avLst/>
          </a:prstGeom>
        </p:spPr>
        <p:txBody>
          <a:bodyPr wrap="square">
            <a:spAutoFit/>
          </a:bodyPr>
          <a:lstStyle/>
          <a:p>
            <a:pPr algn="just"/>
            <a:r>
              <a:rPr lang="el-GR" altLang="ko-KR" sz="1600" b="1" dirty="0" smtClean="0">
                <a:latin typeface="Century Gothic" pitchFamily="34" charset="0"/>
              </a:rPr>
              <a:t>Σχήµα κοπής βελόνας</a:t>
            </a:r>
            <a:r>
              <a:rPr lang="el-GR" altLang="ko-KR" sz="1600" dirty="0" smtClean="0">
                <a:latin typeface="Century Gothic" pitchFamily="34" charset="0"/>
              </a:rPr>
              <a:t>:  </a:t>
            </a:r>
            <a:r>
              <a:rPr lang="el-GR" altLang="ko-KR" sz="1600" b="1" dirty="0" smtClean="0">
                <a:latin typeface="Century Gothic" pitchFamily="34" charset="0"/>
              </a:rPr>
              <a:t>Εξάγωνο</a:t>
            </a:r>
            <a:r>
              <a:rPr lang="el-GR" altLang="ko-KR" sz="1600" dirty="0" smtClean="0">
                <a:latin typeface="Century Gothic" pitchFamily="34" charset="0"/>
              </a:rPr>
              <a:t> - η περιφερειακή επιφάνεια  σχηµατίζει µία </a:t>
            </a:r>
            <a:r>
              <a:rPr lang="el-GR" altLang="ko-KR" sz="1600" b="1" dirty="0" smtClean="0">
                <a:latin typeface="Century Gothic" pitchFamily="34" charset="0"/>
              </a:rPr>
              <a:t>πολυγωνική διατοµή έξι πλευρών </a:t>
            </a:r>
            <a:r>
              <a:rPr lang="el-GR" altLang="ko-KR" sz="1600" dirty="0" smtClean="0">
                <a:latin typeface="Century Gothic" pitchFamily="34" charset="0"/>
              </a:rPr>
              <a:t>αντί  µιας κυκλικής εγκάρσιας τοµής.  Έτσι, καθώς η βελόνα τρυπάει την επιδερµίδα,  η επιφάνεια επαφής της κάθε  βελόνας είναι µικρότερη,  με αποτέλεσμα την </a:t>
            </a:r>
            <a:r>
              <a:rPr lang="el-GR" altLang="ko-KR" sz="1600" b="1" dirty="0" smtClean="0">
                <a:latin typeface="Century Gothic" pitchFamily="34" charset="0"/>
              </a:rPr>
              <a:t>ελαχιστοποίηση του πόνου</a:t>
            </a:r>
            <a:r>
              <a:rPr lang="el-GR" altLang="ko-KR" sz="1600" dirty="0" smtClean="0">
                <a:latin typeface="Century Gothic" pitchFamily="34" charset="0"/>
              </a:rPr>
              <a:t>.</a:t>
            </a:r>
          </a:p>
        </p:txBody>
      </p:sp>
      <p:pic>
        <p:nvPicPr>
          <p:cNvPr id="5" name="Picture 3" descr="F:\MESOSYS\Products\Products Images\교육자료용_low quality\cutting needle.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628800"/>
            <a:ext cx="1191138" cy="1306998"/>
          </a:xfrm>
          <a:prstGeom prst="rect">
            <a:avLst/>
          </a:prstGeom>
          <a:noFill/>
          <a:ln>
            <a:noFill/>
          </a:ln>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022" y="3068960"/>
            <a:ext cx="1023642" cy="1349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직사각형 5"/>
          <p:cNvSpPr/>
          <p:nvPr/>
        </p:nvSpPr>
        <p:spPr>
          <a:xfrm>
            <a:off x="323528" y="4797152"/>
            <a:ext cx="6912768" cy="1733808"/>
          </a:xfrm>
          <a:prstGeom prst="rect">
            <a:avLst/>
          </a:prstGeom>
        </p:spPr>
        <p:txBody>
          <a:bodyPr wrap="square">
            <a:spAutoFit/>
          </a:bodyPr>
          <a:lstStyle/>
          <a:p>
            <a:endParaRPr lang="el-GR" sz="1600" baseline="30000" dirty="0" smtClean="0"/>
          </a:p>
          <a:p>
            <a:pPr algn="just"/>
            <a:r>
              <a:rPr lang="el-GR" altLang="ko-KR" sz="1600" b="1" dirty="0" smtClean="0">
                <a:latin typeface="Century Gothic" pitchFamily="34" charset="0"/>
              </a:rPr>
              <a:t>Βελόνες δίσκου</a:t>
            </a:r>
            <a:r>
              <a:rPr lang="el-GR" altLang="ko-KR" sz="1600" dirty="0" smtClean="0">
                <a:latin typeface="Century Gothic" pitchFamily="34" charset="0"/>
              </a:rPr>
              <a:t>: Κάθε δίσκος έχει τέσσερις µ</a:t>
            </a:r>
            <a:r>
              <a:rPr lang="el-GR" altLang="ko-KR" sz="1600" dirty="0" err="1" smtClean="0">
                <a:latin typeface="Century Gothic" pitchFamily="34" charset="0"/>
              </a:rPr>
              <a:t>εταλλικές</a:t>
            </a:r>
            <a:r>
              <a:rPr lang="el-GR" altLang="ko-KR" sz="1600" dirty="0" smtClean="0">
                <a:latin typeface="Century Gothic" pitchFamily="34" charset="0"/>
              </a:rPr>
              <a:t> βελόνες. Τέσσερις  δίσκοι αποτελούν µια πλήρη κεφαλή. Συνεπώς κατά την επαφή µε το δέρµα δεν ασκούνται έντονες πιέσεις πάνω σε κάθε µεµονωµένη βελόνα. Αυτό έχει ως αποτέλεσµα να µην τραυµατίζεται το δέρµα υπερβολικά καθώς επίσης να αποτρέπεται ο κίνδυνος θραύσης µίας  βελόνας.  </a:t>
            </a:r>
            <a:endParaRPr lang="ko-KR" altLang="ko-KR" sz="1600" dirty="0">
              <a:latin typeface="Century Gothic" pitchFamily="34" charset="0"/>
            </a:endParaRPr>
          </a:p>
        </p:txBody>
      </p:sp>
      <p:sp>
        <p:nvSpPr>
          <p:cNvPr id="8" name="직사각형 7"/>
          <p:cNvSpPr/>
          <p:nvPr/>
        </p:nvSpPr>
        <p:spPr>
          <a:xfrm>
            <a:off x="1691680" y="3573016"/>
            <a:ext cx="6912768" cy="2062103"/>
          </a:xfrm>
          <a:prstGeom prst="rect">
            <a:avLst/>
          </a:prstGeom>
        </p:spPr>
        <p:txBody>
          <a:bodyPr wrap="square">
            <a:spAutoFit/>
          </a:bodyPr>
          <a:lstStyle/>
          <a:p>
            <a:pPr algn="just"/>
            <a:r>
              <a:rPr lang="el-GR" altLang="ko-KR" sz="1600" b="1" dirty="0" smtClean="0">
                <a:latin typeface="Century Gothic" pitchFamily="34" charset="0"/>
              </a:rPr>
              <a:t>Σχήµα κοπής βελόνας άλλων εταιρειών</a:t>
            </a:r>
            <a:r>
              <a:rPr lang="el-GR" altLang="ko-KR" sz="1600" dirty="0" smtClean="0">
                <a:latin typeface="Century Gothic" pitchFamily="34" charset="0"/>
              </a:rPr>
              <a:t>:  Κυκλική εγκάρσια τοµή -   δηµιουργούνται µεγαλύτερες πληγές και πόνος, η επούλωση καθυστερεί χωρίς να υπάρχουν θεραπευτικά οφέλη.</a:t>
            </a:r>
          </a:p>
          <a:p>
            <a:endParaRPr lang="el-GR" altLang="ko-KR" sz="1600" dirty="0" smtClean="0">
              <a:latin typeface="Century Gothic" pitchFamily="34" charset="0"/>
            </a:endParaRPr>
          </a:p>
          <a:p>
            <a:endParaRPr lang="el-GR" altLang="ko-KR" sz="1600" dirty="0" smtClean="0">
              <a:latin typeface="Century Gothic" pitchFamily="34" charset="0"/>
            </a:endParaRPr>
          </a:p>
          <a:p>
            <a:endParaRPr lang="el-GR" altLang="ko-KR" sz="1600" dirty="0" smtClean="0">
              <a:latin typeface="Century Gothic" pitchFamily="34" charset="0"/>
            </a:endParaRPr>
          </a:p>
          <a:p>
            <a:endParaRPr lang="el-GR" altLang="ko-KR" sz="1600" dirty="0" smtClean="0">
              <a:latin typeface="Century Gothic" pitchFamily="34" charset="0"/>
            </a:endParaRPr>
          </a:p>
          <a:p>
            <a:r>
              <a:rPr lang="en-US" altLang="ko-KR" sz="1600" dirty="0" smtClean="0">
                <a:latin typeface="Century Gothic" pitchFamily="34" charset="0"/>
              </a:rPr>
              <a:t>.</a:t>
            </a:r>
            <a:endParaRPr lang="ko-KR" altLang="ko-KR" sz="1600" dirty="0">
              <a:latin typeface="Century Gothic" pitchFamily="34" charset="0"/>
            </a:endParaRPr>
          </a:p>
        </p:txBody>
      </p:sp>
    </p:spTree>
    <p:extLst>
      <p:ext uri="{BB962C8B-B14F-4D97-AF65-F5344CB8AC3E}">
        <p14:creationId xmlns="" xmlns:p14="http://schemas.microsoft.com/office/powerpoint/2010/main" val="251445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dirty="0"/>
              <a:t>Features</a:t>
            </a:r>
            <a:r>
              <a:rPr lang="en-US" altLang="ko-KR" sz="3200" dirty="0"/>
              <a:t> of GENOSYS DERMAFIX</a:t>
            </a:r>
            <a:endParaRPr lang="ko-KR" altLang="en-US" sz="3200" dirty="0"/>
          </a:p>
        </p:txBody>
      </p:sp>
      <p:sp>
        <p:nvSpPr>
          <p:cNvPr id="3" name="직사각형 2"/>
          <p:cNvSpPr/>
          <p:nvPr/>
        </p:nvSpPr>
        <p:spPr>
          <a:xfrm>
            <a:off x="395536" y="2067813"/>
            <a:ext cx="8280920" cy="369332"/>
          </a:xfrm>
          <a:prstGeom prst="rect">
            <a:avLst/>
          </a:prstGeom>
        </p:spPr>
        <p:txBody>
          <a:bodyPr wrap="square">
            <a:spAutoFit/>
          </a:bodyPr>
          <a:lstStyle/>
          <a:p>
            <a:r>
              <a:rPr lang="el-GR" altLang="ko-KR" b="1" dirty="0" smtClean="0">
                <a:latin typeface="Century Gothic" pitchFamily="34" charset="0"/>
              </a:rPr>
              <a:t> </a:t>
            </a:r>
            <a:endParaRPr lang="ko-KR" altLang="ko-KR" dirty="0">
              <a:latin typeface="Century Gothic" pitchFamily="34" charset="0"/>
            </a:endParaRPr>
          </a:p>
        </p:txBody>
      </p:sp>
      <p:sp>
        <p:nvSpPr>
          <p:cNvPr id="4" name="직사각형 3"/>
          <p:cNvSpPr/>
          <p:nvPr/>
        </p:nvSpPr>
        <p:spPr>
          <a:xfrm>
            <a:off x="395536" y="2715885"/>
            <a:ext cx="7848872" cy="1077218"/>
          </a:xfrm>
          <a:prstGeom prst="rect">
            <a:avLst/>
          </a:prstGeom>
        </p:spPr>
        <p:txBody>
          <a:bodyPr wrap="square">
            <a:spAutoFit/>
          </a:bodyPr>
          <a:lstStyle/>
          <a:p>
            <a:r>
              <a:rPr lang="el-GR" altLang="ko-KR" sz="1600" b="1" dirty="0" smtClean="0">
                <a:latin typeface="Century Gothic" pitchFamily="34" charset="0"/>
              </a:rPr>
              <a:t>Αυτόµατη κάθετη κίνηση:         </a:t>
            </a:r>
            <a:r>
              <a:rPr lang="el-GR" altLang="ko-KR" sz="1600" dirty="0" smtClean="0">
                <a:latin typeface="Century Gothic" pitchFamily="34" charset="0"/>
              </a:rPr>
              <a:t>      	1000-6000 φορές / λεπτό</a:t>
            </a:r>
          </a:p>
          <a:p>
            <a:endParaRPr lang="el-GR" altLang="ko-KR" sz="1600" dirty="0" smtClean="0">
              <a:latin typeface="Century Gothic" pitchFamily="34" charset="0"/>
            </a:endParaRPr>
          </a:p>
          <a:p>
            <a:r>
              <a:rPr lang="el-GR" altLang="ko-KR" sz="1600" b="1" dirty="0" smtClean="0">
                <a:latin typeface="Century Gothic" pitchFamily="34" charset="0"/>
              </a:rPr>
              <a:t>Πάχος/ διάµετρος  βελόνας:</a:t>
            </a:r>
            <a:r>
              <a:rPr lang="el-GR" altLang="ko-KR" sz="1600" dirty="0" smtClean="0">
                <a:latin typeface="Century Gothic" pitchFamily="34" charset="0"/>
              </a:rPr>
              <a:t>	0,2 mm  - ελαχιστοποίηση πόνου και 					ερεθισµού</a:t>
            </a:r>
          </a:p>
        </p:txBody>
      </p:sp>
    </p:spTree>
    <p:extLst>
      <p:ext uri="{BB962C8B-B14F-4D97-AF65-F5344CB8AC3E}">
        <p14:creationId xmlns="" xmlns:p14="http://schemas.microsoft.com/office/powerpoint/2010/main" val="3050594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Screen shot 2011-09-30 at 11.05.46 PM.png"/>
          <p:cNvPicPr>
            <a:picLocks noChangeAspect="1"/>
          </p:cNvPicPr>
          <p:nvPr/>
        </p:nvPicPr>
        <p:blipFill>
          <a:blip r:embed="rId2" cstate="print"/>
          <a:srcRect l="44839" t="56354" r="13644" b="15305"/>
          <a:stretch>
            <a:fillRect/>
          </a:stretch>
        </p:blipFill>
        <p:spPr bwMode="auto">
          <a:xfrm>
            <a:off x="940962" y="1700656"/>
            <a:ext cx="7449225" cy="3179186"/>
          </a:xfrm>
          <a:prstGeom prst="rect">
            <a:avLst/>
          </a:prstGeom>
          <a:noFill/>
          <a:ln w="9525">
            <a:noFill/>
            <a:miter lim="800000"/>
            <a:headEnd/>
            <a:tailEnd/>
          </a:ln>
        </p:spPr>
      </p:pic>
      <p:sp>
        <p:nvSpPr>
          <p:cNvPr id="4" name="TextBox 3"/>
          <p:cNvSpPr txBox="1"/>
          <p:nvPr/>
        </p:nvSpPr>
        <p:spPr>
          <a:xfrm>
            <a:off x="1979712" y="0"/>
            <a:ext cx="5929081" cy="636063"/>
          </a:xfrm>
          <a:prstGeom prst="rect">
            <a:avLst/>
          </a:prstGeom>
          <a:noFill/>
          <a:effectLst/>
        </p:spPr>
        <p:txBody>
          <a:bodyPr wrap="none" lIns="81272" tIns="40636" rIns="81272" bIns="40636" rtlCol="0">
            <a:spAutoFit/>
          </a:bodyPr>
          <a:lstStyle/>
          <a:p>
            <a:r>
              <a:rPr lang="en-US" altLang="ko-KR" sz="3600" dirty="0" err="1">
                <a:latin typeface="Kozuka Gothic Pro R" pitchFamily="34" charset="-128"/>
                <a:ea typeface="Kozuka Gothic Pro R" pitchFamily="34" charset="-128"/>
              </a:rPr>
              <a:t>Diskneedle</a:t>
            </a:r>
            <a:r>
              <a:rPr lang="en-US" altLang="ko-KR" sz="3600" dirty="0">
                <a:latin typeface="Kozuka Gothic Pro R" pitchFamily="34" charset="-128"/>
                <a:ea typeface="Kozuka Gothic Pro R" pitchFamily="34" charset="-128"/>
              </a:rPr>
              <a:t> Therapy System</a:t>
            </a:r>
            <a:endParaRPr lang="ko-KR" altLang="en-US" sz="3600" dirty="0">
              <a:latin typeface="Kozuka Gothic Pro R" pitchFamily="34" charset="-128"/>
            </a:endParaRPr>
          </a:p>
        </p:txBody>
      </p:sp>
      <p:pic>
        <p:nvPicPr>
          <p:cNvPr id="5" name="Picture 4" descr="logo_pm_smUSE_i cop 1.jpg"/>
          <p:cNvPicPr>
            <a:picLocks noChangeAspect="1"/>
          </p:cNvPicPr>
          <p:nvPr/>
        </p:nvPicPr>
        <p:blipFill>
          <a:blip r:embed="rId3" cstate="print"/>
          <a:stretch>
            <a:fillRect/>
          </a:stretch>
        </p:blipFill>
        <p:spPr>
          <a:xfrm>
            <a:off x="7884368" y="116632"/>
            <a:ext cx="1008112" cy="501049"/>
          </a:xfrm>
          <a:prstGeom prst="rect">
            <a:avLst/>
          </a:prstGeom>
        </p:spPr>
      </p:pic>
    </p:spTree>
    <p:extLst>
      <p:ext uri="{BB962C8B-B14F-4D97-AF65-F5344CB8AC3E}">
        <p14:creationId xmlns="" xmlns:p14="http://schemas.microsoft.com/office/powerpoint/2010/main" val="388464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1" descr="Cutting shape of DTS needles.jpg"/>
          <p:cNvPicPr>
            <a:picLocks noChangeAspect="1" noChangeArrowheads="1"/>
          </p:cNvPicPr>
          <p:nvPr/>
        </p:nvPicPr>
        <p:blipFill>
          <a:blip r:embed="rId2" cstate="print"/>
          <a:srcRect/>
          <a:stretch>
            <a:fillRect/>
          </a:stretch>
        </p:blipFill>
        <p:spPr bwMode="auto">
          <a:xfrm>
            <a:off x="1229655" y="1007251"/>
            <a:ext cx="6369374" cy="4675157"/>
          </a:xfrm>
          <a:prstGeom prst="rect">
            <a:avLst/>
          </a:prstGeom>
          <a:noFill/>
          <a:ln w="9525">
            <a:noFill/>
            <a:miter lim="800000"/>
            <a:headEnd/>
            <a:tailEnd/>
          </a:ln>
        </p:spPr>
      </p:pic>
      <p:sp>
        <p:nvSpPr>
          <p:cNvPr id="4" name="TextBox 3"/>
          <p:cNvSpPr txBox="1"/>
          <p:nvPr/>
        </p:nvSpPr>
        <p:spPr>
          <a:xfrm>
            <a:off x="1979712" y="0"/>
            <a:ext cx="6092512" cy="636063"/>
          </a:xfrm>
          <a:prstGeom prst="rect">
            <a:avLst/>
          </a:prstGeom>
          <a:noFill/>
          <a:effectLst/>
        </p:spPr>
        <p:txBody>
          <a:bodyPr wrap="none" lIns="81272" tIns="40636" rIns="81272" bIns="40636" rtlCol="0">
            <a:spAutoFit/>
          </a:bodyPr>
          <a:lstStyle/>
          <a:p>
            <a:r>
              <a:rPr lang="en-US" altLang="ko-KR" sz="3600" dirty="0">
                <a:latin typeface="Kozuka Gothic Pro R" pitchFamily="34" charset="-128"/>
                <a:ea typeface="Kozuka Gothic Pro R" pitchFamily="34" charset="-128"/>
              </a:rPr>
              <a:t>Cutting shape of DTS needle</a:t>
            </a:r>
            <a:endParaRPr lang="ko-KR" altLang="en-US" sz="3600" dirty="0">
              <a:latin typeface="Kozuka Gothic Pro R" pitchFamily="34" charset="-128"/>
            </a:endParaRPr>
          </a:p>
        </p:txBody>
      </p:sp>
      <p:pic>
        <p:nvPicPr>
          <p:cNvPr id="5" name="Picture 4" descr="logo_pm_smUSE_i cop 1.jpg"/>
          <p:cNvPicPr>
            <a:picLocks noChangeAspect="1"/>
          </p:cNvPicPr>
          <p:nvPr/>
        </p:nvPicPr>
        <p:blipFill>
          <a:blip r:embed="rId3" cstate="print"/>
          <a:stretch>
            <a:fillRect/>
          </a:stretch>
        </p:blipFill>
        <p:spPr>
          <a:xfrm>
            <a:off x="7884368" y="116632"/>
            <a:ext cx="1008112" cy="501049"/>
          </a:xfrm>
          <a:prstGeom prst="rect">
            <a:avLst/>
          </a:prstGeom>
        </p:spPr>
      </p:pic>
    </p:spTree>
    <p:extLst>
      <p:ext uri="{BB962C8B-B14F-4D97-AF65-F5344CB8AC3E}">
        <p14:creationId xmlns="" xmlns:p14="http://schemas.microsoft.com/office/powerpoint/2010/main" val="322019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116632"/>
            <a:ext cx="3320269" cy="636063"/>
          </a:xfrm>
          <a:prstGeom prst="rect">
            <a:avLst/>
          </a:prstGeom>
          <a:noFill/>
          <a:effectLst/>
        </p:spPr>
        <p:txBody>
          <a:bodyPr wrap="none" lIns="81272" tIns="40636" rIns="81272" bIns="40636" rtlCol="0">
            <a:spAutoFit/>
          </a:bodyPr>
          <a:lstStyle/>
          <a:p>
            <a:r>
              <a:rPr lang="en-US" altLang="ko-KR" sz="3600" dirty="0">
                <a:latin typeface="Kozuka Gothic Pro R" pitchFamily="34" charset="-128"/>
                <a:ea typeface="Kozuka Gothic Pro R" pitchFamily="34" charset="-128"/>
              </a:rPr>
              <a:t>Clinical Studies</a:t>
            </a:r>
            <a:endParaRPr lang="ko-KR" altLang="en-US" sz="3600" dirty="0">
              <a:latin typeface="Kozuka Gothic Pro R" pitchFamily="34" charset="-128"/>
            </a:endParaRPr>
          </a:p>
        </p:txBody>
      </p:sp>
      <p:sp>
        <p:nvSpPr>
          <p:cNvPr id="4" name="직사각형 7"/>
          <p:cNvSpPr/>
          <p:nvPr/>
        </p:nvSpPr>
        <p:spPr>
          <a:xfrm>
            <a:off x="1034535" y="1155967"/>
            <a:ext cx="268669" cy="250183"/>
          </a:xfrm>
          <a:prstGeom prst="rect">
            <a:avLst/>
          </a:prstGeom>
          <a:ln/>
        </p:spPr>
        <p:style>
          <a:lnRef idx="1">
            <a:schemeClr val="accent2"/>
          </a:lnRef>
          <a:fillRef idx="3">
            <a:schemeClr val="accent2"/>
          </a:fillRef>
          <a:effectRef idx="2">
            <a:schemeClr val="accent2"/>
          </a:effectRef>
          <a:fontRef idx="minor">
            <a:schemeClr val="lt1"/>
          </a:fontRef>
        </p:style>
        <p:txBody>
          <a:bodyPr lIns="81272" tIns="40636" rIns="81272" bIns="40636" rtlCol="0" anchor="ctr"/>
          <a:lstStyle/>
          <a:p>
            <a:pPr algn="ctr"/>
            <a:endParaRPr lang="ko-KR" altLang="en-US"/>
          </a:p>
        </p:txBody>
      </p:sp>
      <p:sp>
        <p:nvSpPr>
          <p:cNvPr id="5" name="TextBox 4"/>
          <p:cNvSpPr txBox="1"/>
          <p:nvPr/>
        </p:nvSpPr>
        <p:spPr>
          <a:xfrm>
            <a:off x="1331640" y="1052736"/>
            <a:ext cx="7378384" cy="1051562"/>
          </a:xfrm>
          <a:prstGeom prst="rect">
            <a:avLst/>
          </a:prstGeom>
          <a:noFill/>
        </p:spPr>
        <p:txBody>
          <a:bodyPr wrap="square" lIns="81272" tIns="40636" rIns="81272" bIns="40636" rtlCol="0">
            <a:spAutoFit/>
          </a:bodyPr>
          <a:lstStyle/>
          <a:p>
            <a:r>
              <a:rPr lang="el-GR" altLang="ko-KR" sz="2100" dirty="0" smtClean="0"/>
              <a:t>Μηχανισμός επιπέδου  πόνου: ανάλυση και αποτελέσματα σύμφωνα με το σχήμα κοπής </a:t>
            </a:r>
          </a:p>
          <a:p>
            <a:r>
              <a:rPr lang="el-GR" altLang="ko-KR" sz="2100" dirty="0" smtClean="0"/>
              <a:t>της βελόνας</a:t>
            </a:r>
            <a:endParaRPr lang="ko-KR" altLang="en-US" sz="2100" dirty="0">
              <a:latin typeface="Kozuka Gothic Pro R" pitchFamily="34" charset="-128"/>
            </a:endParaRPr>
          </a:p>
        </p:txBody>
      </p:sp>
      <p:pic>
        <p:nvPicPr>
          <p:cNvPr id="6" name="Picture 2"/>
          <p:cNvPicPr>
            <a:picLocks noChangeAspect="1" noChangeArrowheads="1"/>
          </p:cNvPicPr>
          <p:nvPr/>
        </p:nvPicPr>
        <p:blipFill rotWithShape="1">
          <a:blip r:embed="rId2" cstate="print"/>
          <a:srcRect l="17601" t="64299" r="54825" b="15920"/>
          <a:stretch/>
        </p:blipFill>
        <p:spPr bwMode="auto">
          <a:xfrm>
            <a:off x="0" y="2276872"/>
            <a:ext cx="7744001" cy="3328227"/>
          </a:xfrm>
          <a:prstGeom prst="rect">
            <a:avLst/>
          </a:prstGeom>
          <a:noFill/>
          <a:ln w="9525">
            <a:noFill/>
            <a:miter lim="800000"/>
            <a:headEnd/>
            <a:tailEnd/>
          </a:ln>
        </p:spPr>
      </p:pic>
      <p:pic>
        <p:nvPicPr>
          <p:cNvPr id="7" name="Picture 6" descr="logo_pm_smUSE_i cop 1.jpg"/>
          <p:cNvPicPr>
            <a:picLocks noChangeAspect="1"/>
          </p:cNvPicPr>
          <p:nvPr/>
        </p:nvPicPr>
        <p:blipFill>
          <a:blip r:embed="rId3" cstate="print"/>
          <a:stretch>
            <a:fillRect/>
          </a:stretch>
        </p:blipFill>
        <p:spPr>
          <a:xfrm>
            <a:off x="7884368" y="116632"/>
            <a:ext cx="1008112" cy="501049"/>
          </a:xfrm>
          <a:prstGeom prst="rect">
            <a:avLst/>
          </a:prstGeom>
        </p:spPr>
      </p:pic>
    </p:spTree>
    <p:extLst>
      <p:ext uri="{BB962C8B-B14F-4D97-AF65-F5344CB8AC3E}">
        <p14:creationId xmlns="" xmlns:p14="http://schemas.microsoft.com/office/powerpoint/2010/main" val="207360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dirty="0"/>
              <a:t>Specifications of GENOSYS DERMAFIX</a:t>
            </a:r>
            <a:endParaRPr lang="ko-KR" altLang="en-US" sz="2800" dirty="0"/>
          </a:p>
        </p:txBody>
      </p:sp>
      <p:sp>
        <p:nvSpPr>
          <p:cNvPr id="3" name="직사각형 2"/>
          <p:cNvSpPr/>
          <p:nvPr/>
        </p:nvSpPr>
        <p:spPr>
          <a:xfrm>
            <a:off x="2339752" y="2438886"/>
            <a:ext cx="6804248" cy="2308324"/>
          </a:xfrm>
          <a:prstGeom prst="rect">
            <a:avLst/>
          </a:prstGeom>
        </p:spPr>
        <p:txBody>
          <a:bodyPr wrap="square">
            <a:spAutoFit/>
          </a:bodyPr>
          <a:lstStyle/>
          <a:p>
            <a:r>
              <a:rPr lang="el-GR" altLang="ko-KR" b="1" dirty="0" smtClean="0">
                <a:latin typeface="Century Gothic" pitchFamily="34" charset="0"/>
              </a:rPr>
              <a:t>Υλικό δίσκου &amp; βελόνας </a:t>
            </a:r>
            <a:r>
              <a:rPr lang="el-GR" altLang="ko-KR" dirty="0" smtClean="0">
                <a:latin typeface="Century Gothic" pitchFamily="34" charset="0"/>
              </a:rPr>
              <a:t>		Ανοξείδωτο ατσάλι,  </a:t>
            </a:r>
          </a:p>
          <a:p>
            <a:r>
              <a:rPr lang="el-GR" altLang="ko-KR" dirty="0" smtClean="0">
                <a:latin typeface="Century Gothic" pitchFamily="34" charset="0"/>
              </a:rPr>
              <a:t>                                                          αποστειρωµένες βελόνες </a:t>
            </a:r>
          </a:p>
          <a:p>
            <a:r>
              <a:rPr lang="el-GR" altLang="ko-KR" dirty="0" smtClean="0">
                <a:latin typeface="Century Gothic" pitchFamily="34" charset="0"/>
              </a:rPr>
              <a:t>	 </a:t>
            </a:r>
          </a:p>
          <a:p>
            <a:r>
              <a:rPr lang="en-US" altLang="ko-KR" dirty="0" smtClean="0">
                <a:latin typeface="Century Gothic" pitchFamily="34" charset="0"/>
              </a:rPr>
              <a:t> </a:t>
            </a:r>
            <a:r>
              <a:rPr lang="en-US" altLang="ko-KR" b="1" dirty="0" smtClean="0">
                <a:latin typeface="Century Gothic" pitchFamily="34" charset="0"/>
              </a:rPr>
              <a:t>Adapter</a:t>
            </a:r>
            <a:r>
              <a:rPr lang="en-US" altLang="ko-KR" dirty="0" smtClean="0">
                <a:latin typeface="Century Gothic" pitchFamily="34" charset="0"/>
              </a:rPr>
              <a:t>: 	</a:t>
            </a:r>
            <a:r>
              <a:rPr lang="el-GR" altLang="ko-KR" dirty="0" smtClean="0">
                <a:latin typeface="Century Gothic" pitchFamily="34" charset="0"/>
              </a:rPr>
              <a:t>		</a:t>
            </a:r>
            <a:r>
              <a:rPr lang="en-US" altLang="ko-KR" dirty="0" smtClean="0">
                <a:latin typeface="Century Gothic" pitchFamily="34" charset="0"/>
              </a:rPr>
              <a:t>5V 300MA</a:t>
            </a:r>
            <a:endParaRPr lang="el-GR" altLang="ko-KR" dirty="0" smtClean="0">
              <a:latin typeface="Century Gothic" pitchFamily="34" charset="0"/>
            </a:endParaRPr>
          </a:p>
          <a:p>
            <a:endParaRPr lang="en-US" altLang="ko-KR" dirty="0" smtClean="0">
              <a:latin typeface="Century Gothic" pitchFamily="34" charset="0"/>
            </a:endParaRPr>
          </a:p>
          <a:p>
            <a:r>
              <a:rPr lang="el-GR" altLang="ko-KR" b="1" dirty="0" smtClean="0">
                <a:latin typeface="Century Gothic" pitchFamily="34" charset="0"/>
              </a:rPr>
              <a:t>Τάση του κινητήρα: </a:t>
            </a:r>
            <a:r>
              <a:rPr lang="el-GR" altLang="ko-KR" dirty="0" smtClean="0">
                <a:latin typeface="Century Gothic" pitchFamily="34" charset="0"/>
              </a:rPr>
              <a:t>		12</a:t>
            </a:r>
            <a:r>
              <a:rPr lang="en-US" altLang="ko-KR" dirty="0" smtClean="0">
                <a:latin typeface="Century Gothic" pitchFamily="34" charset="0"/>
              </a:rPr>
              <a:t>V</a:t>
            </a:r>
            <a:endParaRPr lang="el-GR" altLang="ko-KR" dirty="0" smtClean="0">
              <a:latin typeface="Century Gothic" pitchFamily="34" charset="0"/>
            </a:endParaRPr>
          </a:p>
          <a:p>
            <a:endParaRPr lang="en-US" altLang="ko-KR" dirty="0" smtClean="0">
              <a:latin typeface="Century Gothic" pitchFamily="34" charset="0"/>
            </a:endParaRPr>
          </a:p>
          <a:p>
            <a:r>
              <a:rPr lang="el-GR" altLang="ko-KR" b="1" dirty="0" smtClean="0">
                <a:latin typeface="Century Gothic" pitchFamily="34" charset="0"/>
              </a:rPr>
              <a:t>Βάρος της συσκευής: </a:t>
            </a:r>
            <a:r>
              <a:rPr lang="el-GR" altLang="ko-KR" dirty="0" smtClean="0">
                <a:latin typeface="Century Gothic" pitchFamily="34" charset="0"/>
              </a:rPr>
              <a:t>		56</a:t>
            </a:r>
            <a:r>
              <a:rPr lang="en-US" altLang="ko-KR" dirty="0" smtClean="0">
                <a:latin typeface="Century Gothic" pitchFamily="34" charset="0"/>
              </a:rPr>
              <a:t>g</a:t>
            </a:r>
            <a:endParaRPr lang="ko-KR" altLang="ko-KR" dirty="0">
              <a:latin typeface="Century Gothic"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0710" y="1412776"/>
            <a:ext cx="981075"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8" y="4214217"/>
            <a:ext cx="581025" cy="188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414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사용자 지정 7">
      <a:majorFont>
        <a:latin typeface="Meiryo UI"/>
        <a:ea typeface="맑은 고딕"/>
        <a:cs typeface=""/>
      </a:majorFont>
      <a:minorFont>
        <a:latin typeface="Meiryo U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366</Words>
  <Application>Microsoft Office PowerPoint</Application>
  <PresentationFormat>On-screen Show (4:3)</PresentationFormat>
  <Paragraphs>104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테마</vt:lpstr>
      <vt:lpstr>Slide 1</vt:lpstr>
      <vt:lpstr>DERMAFIX</vt:lpstr>
      <vt:lpstr>Effects of GENOSYS DERMAFIX</vt:lpstr>
      <vt:lpstr>Features of GENOSYS DERMAFIX</vt:lpstr>
      <vt:lpstr>Features of GENOSYS DERMAFIX</vt:lpstr>
      <vt:lpstr>Slide 6</vt:lpstr>
      <vt:lpstr>Slide 7</vt:lpstr>
      <vt:lpstr>Slide 8</vt:lpstr>
      <vt:lpstr>Specifications of GENOSYS DERMAFIX</vt:lpstr>
      <vt:lpstr> TREATMENT TIPS </vt:lpstr>
      <vt:lpstr>  PROTOCOL  </vt:lpstr>
      <vt:lpstr>     ευχαριστούμε πολύ</vt:lpstr>
    </vt:vector>
  </TitlesOfParts>
  <Company>R&amp;D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DERMAFIX</dc:title>
  <dc:creator>Microsoft Corporation</dc:creator>
  <cp:lastModifiedBy>user</cp:lastModifiedBy>
  <cp:revision>48</cp:revision>
  <cp:lastPrinted>2014-04-02T08:36:45Z</cp:lastPrinted>
  <dcterms:created xsi:type="dcterms:W3CDTF">2006-10-05T04:04:58Z</dcterms:created>
  <dcterms:modified xsi:type="dcterms:W3CDTF">2014-09-04T19:11:32Z</dcterms:modified>
</cp:coreProperties>
</file>